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0"/>
  </p:notesMasterIdLst>
  <p:sldIdLst>
    <p:sldId id="256" r:id="rId5"/>
    <p:sldId id="276" r:id="rId6"/>
    <p:sldId id="257" r:id="rId7"/>
    <p:sldId id="263" r:id="rId8"/>
    <p:sldId id="264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7" r:id="rId19"/>
  </p:sldIdLst>
  <p:sldSz cx="9144000" cy="6858000" type="screen4x3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Welcome slide" id="{32BF1E95-54E2-41A0-9847-F35A85C515C3}">
          <p14:sldIdLst>
            <p14:sldId id="256"/>
          </p14:sldIdLst>
        </p14:section>
        <p14:section name="Scheduling exams" id="{9810A61A-5008-4A3D-8991-4D87BB267B5E}">
          <p14:sldIdLst>
            <p14:sldId id="276"/>
            <p14:sldId id="257"/>
            <p14:sldId id="263"/>
            <p14:sldId id="264"/>
            <p14:sldId id="266"/>
            <p14:sldId id="267"/>
            <p14:sldId id="268"/>
            <p14:sldId id="270"/>
            <p14:sldId id="269"/>
            <p14:sldId id="271"/>
            <p14:sldId id="272"/>
            <p14:sldId id="273"/>
            <p14:sldId id="274"/>
          </p14:sldIdLst>
        </p14:section>
        <p14:section name="Thank you" id="{CA78CB6C-AC99-4FA8-BCE6-AB5B25A66DDA}">
          <p14:sldIdLst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4" autoAdjust="0"/>
    <p:restoredTop sz="86443" autoAdjust="0"/>
  </p:normalViewPr>
  <p:slideViewPr>
    <p:cSldViewPr snapToGrid="0">
      <p:cViewPr varScale="1">
        <p:scale>
          <a:sx n="89" d="100"/>
          <a:sy n="89" d="100"/>
        </p:scale>
        <p:origin x="19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lue_titl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685800" y="2484596"/>
            <a:ext cx="7772400" cy="312008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0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000" b="1" dirty="0">
                <a:solidFill>
                  <a:srgbClr val="FFC324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FFC324"/>
                </a:solidFill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23900" indent="-266700"/>
            <a:lvl3pPr marL="1234439" indent="-320039"/>
            <a:lvl4pPr marL="1727200" indent="-355600"/>
            <a:lvl5pPr marL="2184400" indent="-355600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lue_bg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23887" y="861863"/>
            <a:ext cx="7886701" cy="2592489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000" b="1">
                <a:solidFill>
                  <a:srgbClr val="FFC324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628650" y="3528354"/>
            <a:ext cx="7886700" cy="21183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SzTx/>
              <a:buFontTx/>
              <a:buNone/>
              <a:defRPr b="1"/>
            </a:lvl1pPr>
            <a:lvl2pPr marL="0" indent="457200" algn="ctr">
              <a:buSzTx/>
              <a:buFontTx/>
              <a:buNone/>
              <a:defRPr b="1"/>
            </a:lvl2pPr>
            <a:lvl3pPr marL="0" indent="914400" algn="ctr">
              <a:buSzTx/>
              <a:buFontTx/>
              <a:buNone/>
              <a:defRPr b="1"/>
            </a:lvl3pPr>
            <a:lvl4pPr marL="0" indent="1371600" algn="ctr">
              <a:buSzTx/>
              <a:buFontTx/>
              <a:buNone/>
              <a:defRPr b="1"/>
            </a:lvl4pPr>
            <a:lvl5pPr marL="0" indent="1828800" algn="ctr">
              <a:buSzTx/>
              <a:buFontTx/>
              <a:buNone/>
              <a:defRPr b="1"/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lue_bg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1"/>
          <p:cNvSpPr/>
          <p:nvPr/>
        </p:nvSpPr>
        <p:spPr>
          <a:xfrm>
            <a:off x="565150" y="7940"/>
            <a:ext cx="4022924" cy="1595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defRPr sz="3600" b="1">
                <a:solidFill>
                  <a:srgbClr val="FFC32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FFC324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/>
        </p:nvSpPr>
        <p:spPr>
          <a:xfrm>
            <a:off x="565150" y="1724025"/>
            <a:ext cx="4022924" cy="4225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 b="1">
                <a:solidFill>
                  <a:srgbClr val="FFFFFF"/>
                </a:solidFill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 b="1">
                <a:solidFill>
                  <a:srgbClr val="FFFFFF"/>
                </a:solidFill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 b="1">
                <a:solidFill>
                  <a:srgbClr val="FFFFFF"/>
                </a:solidFill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 b="1">
                <a:solidFill>
                  <a:srgbClr val="FFFFFF"/>
                </a:solidFill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 b="1">
                <a:solidFill>
                  <a:srgbClr val="FFFFFF"/>
                </a:solidFill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3" name="Shape 23"/>
          <p:cNvSpPr/>
          <p:nvPr/>
        </p:nvSpPr>
        <p:spPr>
          <a:xfrm>
            <a:off x="4552950" y="7940"/>
            <a:ext cx="4022924" cy="1595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defRPr sz="3600" b="1">
                <a:solidFill>
                  <a:srgbClr val="FFC32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FFC324"/>
                </a:solidFill>
              </a:rPr>
              <a:t>Title Text</a:t>
            </a:r>
          </a:p>
        </p:txBody>
      </p:sp>
      <p:sp>
        <p:nvSpPr>
          <p:cNvPr id="24" name="Shape 24"/>
          <p:cNvSpPr/>
          <p:nvPr/>
        </p:nvSpPr>
        <p:spPr>
          <a:xfrm>
            <a:off x="4552950" y="1724025"/>
            <a:ext cx="4022924" cy="4225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 b="1">
                <a:solidFill>
                  <a:srgbClr val="FFFFFF"/>
                </a:solidFill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 b="1">
                <a:solidFill>
                  <a:srgbClr val="FFFFFF"/>
                </a:solidFill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 b="1">
                <a:solidFill>
                  <a:srgbClr val="FFFFFF"/>
                </a:solidFill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 b="1">
                <a:solidFill>
                  <a:srgbClr val="FFFFFF"/>
                </a:solidFill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 b="1">
                <a:solidFill>
                  <a:srgbClr val="FFFFFF"/>
                </a:solidFill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lue_title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3648325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000" b="1">
                <a:solidFill>
                  <a:srgbClr val="FFC324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lue_bg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642541" y="1130300"/>
            <a:ext cx="2949178" cy="20574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2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C324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idx="3"/>
          </p:nvPr>
        </p:nvSpPr>
        <p:spPr>
          <a:xfrm>
            <a:off x="2986484" y="1138783"/>
            <a:ext cx="5700316" cy="4197847"/>
          </a:xfrm>
          <a:prstGeom prst="rect">
            <a:avLst/>
          </a:prstGeom>
        </p:spPr>
        <p:txBody>
          <a:bodyPr/>
          <a:lstStyle/>
          <a:p>
            <a:pPr lvl="0">
              <a:defRPr sz="2800">
                <a:solidFill>
                  <a:srgbClr val="000000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Blue_bg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628650" y="90617"/>
            <a:ext cx="7886700" cy="906162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 dirty="0">
                <a:solidFill>
                  <a:srgbClr val="FFC324"/>
                </a:solidFill>
              </a:rP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628650" y="996779"/>
            <a:ext cx="7886700" cy="18617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2pPr marL="723900" indent="-266700"/>
            <a:lvl3pPr marL="1234439" indent="-320039"/>
            <a:lvl4pPr marL="1727200" indent="-355600"/>
            <a:lvl5pPr marL="2184400" indent="-355600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ue_bg1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628650" y="1590"/>
            <a:ext cx="7886700" cy="1595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FFC324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2pPr marL="723900" indent="-266700"/>
            <a:lvl3pPr marL="1234439" indent="-320039"/>
            <a:lvl4pPr marL="1727200" indent="-355600"/>
            <a:lvl5pPr marL="2184400" indent="-355600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6" r:id="rId6"/>
    <p:sldLayoutId id="2147483658" r:id="rId7"/>
  </p:sldLayoutIdLst>
  <p:transition spd="med"/>
  <p:txStyles>
    <p:titleStyle>
      <a:lvl1pPr>
        <a:lnSpc>
          <a:spcPct val="90000"/>
        </a:lnSpc>
        <a:defRPr sz="4400" b="1">
          <a:solidFill>
            <a:srgbClr val="FFC324"/>
          </a:solidFill>
          <a:latin typeface="Arial"/>
          <a:ea typeface="Arial"/>
          <a:cs typeface="Arial"/>
          <a:sym typeface="Arial"/>
        </a:defRPr>
      </a:lvl1pPr>
      <a:lvl2pPr>
        <a:lnSpc>
          <a:spcPct val="90000"/>
        </a:lnSpc>
        <a:defRPr sz="4400" b="1">
          <a:solidFill>
            <a:srgbClr val="FFC324"/>
          </a:solidFill>
          <a:latin typeface="Arial"/>
          <a:ea typeface="Arial"/>
          <a:cs typeface="Arial"/>
          <a:sym typeface="Arial"/>
        </a:defRPr>
      </a:lvl2pPr>
      <a:lvl3pPr>
        <a:lnSpc>
          <a:spcPct val="90000"/>
        </a:lnSpc>
        <a:defRPr sz="4400" b="1">
          <a:solidFill>
            <a:srgbClr val="FFC324"/>
          </a:solidFill>
          <a:latin typeface="Arial"/>
          <a:ea typeface="Arial"/>
          <a:cs typeface="Arial"/>
          <a:sym typeface="Arial"/>
        </a:defRPr>
      </a:lvl3pPr>
      <a:lvl4pPr>
        <a:lnSpc>
          <a:spcPct val="90000"/>
        </a:lnSpc>
        <a:defRPr sz="4400" b="1">
          <a:solidFill>
            <a:srgbClr val="FFC324"/>
          </a:solidFill>
          <a:latin typeface="Arial"/>
          <a:ea typeface="Arial"/>
          <a:cs typeface="Arial"/>
          <a:sym typeface="Arial"/>
        </a:defRPr>
      </a:lvl4pPr>
      <a:lvl5pPr>
        <a:lnSpc>
          <a:spcPct val="90000"/>
        </a:lnSpc>
        <a:defRPr sz="4400" b="1">
          <a:solidFill>
            <a:srgbClr val="FFC324"/>
          </a:solidFill>
          <a:latin typeface="Arial"/>
          <a:ea typeface="Arial"/>
          <a:cs typeface="Arial"/>
          <a:sym typeface="Arial"/>
        </a:defRPr>
      </a:lvl5pPr>
      <a:lvl6pPr>
        <a:lnSpc>
          <a:spcPct val="90000"/>
        </a:lnSpc>
        <a:defRPr sz="4400" b="1">
          <a:solidFill>
            <a:srgbClr val="FFC324"/>
          </a:solidFill>
          <a:latin typeface="Arial"/>
          <a:ea typeface="Arial"/>
          <a:cs typeface="Arial"/>
          <a:sym typeface="Arial"/>
        </a:defRPr>
      </a:lvl6pPr>
      <a:lvl7pPr>
        <a:lnSpc>
          <a:spcPct val="90000"/>
        </a:lnSpc>
        <a:defRPr sz="4400" b="1">
          <a:solidFill>
            <a:srgbClr val="FFC324"/>
          </a:solidFill>
          <a:latin typeface="Arial"/>
          <a:ea typeface="Arial"/>
          <a:cs typeface="Arial"/>
          <a:sym typeface="Arial"/>
        </a:defRPr>
      </a:lvl7pPr>
      <a:lvl8pPr>
        <a:lnSpc>
          <a:spcPct val="90000"/>
        </a:lnSpc>
        <a:defRPr sz="4400" b="1">
          <a:solidFill>
            <a:srgbClr val="FFC324"/>
          </a:solidFill>
          <a:latin typeface="Arial"/>
          <a:ea typeface="Arial"/>
          <a:cs typeface="Arial"/>
          <a:sym typeface="Arial"/>
        </a:defRPr>
      </a:lvl8pPr>
      <a:lvl9pPr>
        <a:lnSpc>
          <a:spcPct val="90000"/>
        </a:lnSpc>
        <a:defRPr sz="4400" b="1">
          <a:solidFill>
            <a:srgbClr val="FFC324"/>
          </a:solidFill>
          <a:latin typeface="Arial"/>
          <a:ea typeface="Arial"/>
          <a:cs typeface="Arial"/>
          <a:sym typeface="Arial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400">
          <a:solidFill>
            <a:srgbClr val="FFFFFF"/>
          </a:solidFill>
          <a:latin typeface="Calibri"/>
          <a:ea typeface="Calibri"/>
          <a:cs typeface="Calibri"/>
          <a:sym typeface="Calibri"/>
        </a:defRPr>
      </a:lvl1pPr>
      <a:lvl2pPr marL="6858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400">
          <a:solidFill>
            <a:srgbClr val="FFFFFF"/>
          </a:solidFill>
          <a:latin typeface="Calibri"/>
          <a:ea typeface="Calibri"/>
          <a:cs typeface="Calibri"/>
          <a:sym typeface="Calibri"/>
        </a:defRPr>
      </a:lvl2pPr>
      <a:lvl3pPr marL="1188719" indent="-274319">
        <a:lnSpc>
          <a:spcPct val="90000"/>
        </a:lnSpc>
        <a:spcBef>
          <a:spcPts val="1000"/>
        </a:spcBef>
        <a:buSzPct val="100000"/>
        <a:buFont typeface="Arial"/>
        <a:buChar char="•"/>
        <a:defRPr sz="2400">
          <a:solidFill>
            <a:srgbClr val="FFFFFF"/>
          </a:solidFill>
          <a:latin typeface="Calibri"/>
          <a:ea typeface="Calibri"/>
          <a:cs typeface="Calibri"/>
          <a:sym typeface="Calibri"/>
        </a:defRPr>
      </a:lvl3pPr>
      <a:lvl4pPr marL="1676400" indent="-304800">
        <a:lnSpc>
          <a:spcPct val="90000"/>
        </a:lnSpc>
        <a:spcBef>
          <a:spcPts val="1000"/>
        </a:spcBef>
        <a:buSzPct val="100000"/>
        <a:buFont typeface="Arial"/>
        <a:buChar char="•"/>
        <a:defRPr sz="2400">
          <a:solidFill>
            <a:srgbClr val="FFFFFF"/>
          </a:solidFill>
          <a:latin typeface="Calibri"/>
          <a:ea typeface="Calibri"/>
          <a:cs typeface="Calibri"/>
          <a:sym typeface="Calibri"/>
        </a:defRPr>
      </a:lvl4pPr>
      <a:lvl5pPr marL="2133600" indent="-304800">
        <a:lnSpc>
          <a:spcPct val="90000"/>
        </a:lnSpc>
        <a:spcBef>
          <a:spcPts val="1000"/>
        </a:spcBef>
        <a:buSzPct val="100000"/>
        <a:buFont typeface="Arial"/>
        <a:buChar char="•"/>
        <a:defRPr sz="2400">
          <a:solidFill>
            <a:srgbClr val="FFFFFF"/>
          </a:solidFill>
          <a:latin typeface="Calibri"/>
          <a:ea typeface="Calibri"/>
          <a:cs typeface="Calibri"/>
          <a:sym typeface="Calibri"/>
        </a:defRPr>
      </a:lvl5pPr>
      <a:lvl6pPr marL="2590800" indent="-304800">
        <a:lnSpc>
          <a:spcPct val="90000"/>
        </a:lnSpc>
        <a:spcBef>
          <a:spcPts val="1000"/>
        </a:spcBef>
        <a:buSzPct val="100000"/>
        <a:buFont typeface="Arial"/>
        <a:buChar char="•"/>
        <a:defRPr sz="2400">
          <a:solidFill>
            <a:srgbClr val="FFFFFF"/>
          </a:solidFill>
          <a:latin typeface="Calibri"/>
          <a:ea typeface="Calibri"/>
          <a:cs typeface="Calibri"/>
          <a:sym typeface="Calibri"/>
        </a:defRPr>
      </a:lvl6pPr>
      <a:lvl7pPr marL="3048000" indent="-304800">
        <a:lnSpc>
          <a:spcPct val="90000"/>
        </a:lnSpc>
        <a:spcBef>
          <a:spcPts val="1000"/>
        </a:spcBef>
        <a:buSzPct val="100000"/>
        <a:buFont typeface="Arial"/>
        <a:buChar char="•"/>
        <a:defRPr sz="2400">
          <a:solidFill>
            <a:srgbClr val="FFFFFF"/>
          </a:solidFill>
          <a:latin typeface="Calibri"/>
          <a:ea typeface="Calibri"/>
          <a:cs typeface="Calibri"/>
          <a:sym typeface="Calibri"/>
        </a:defRPr>
      </a:lvl7pPr>
      <a:lvl8pPr marL="3505200" indent="-304800">
        <a:lnSpc>
          <a:spcPct val="90000"/>
        </a:lnSpc>
        <a:spcBef>
          <a:spcPts val="1000"/>
        </a:spcBef>
        <a:buSzPct val="100000"/>
        <a:buFont typeface="Arial"/>
        <a:buChar char="•"/>
        <a:defRPr sz="2400">
          <a:solidFill>
            <a:srgbClr val="FFFFFF"/>
          </a:solidFill>
          <a:latin typeface="Calibri"/>
          <a:ea typeface="Calibri"/>
          <a:cs typeface="Calibri"/>
          <a:sym typeface="Calibri"/>
        </a:defRPr>
      </a:lvl8pPr>
      <a:lvl9pPr marL="3962400" indent="-304800">
        <a:lnSpc>
          <a:spcPct val="90000"/>
        </a:lnSpc>
        <a:spcBef>
          <a:spcPts val="1000"/>
        </a:spcBef>
        <a:buSzPct val="100000"/>
        <a:buFont typeface="Arial"/>
        <a:buChar char="•"/>
        <a:defRPr sz="2400">
          <a:solidFill>
            <a:srgbClr val="FFFFFF"/>
          </a:solidFill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Guide for Students: Scheduling Exams through </a:t>
            </a:r>
            <a:r>
              <a:rPr lang="en-US" dirty="0" err="1"/>
              <a:t>R’Ability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3600"/>
            </a:pPr>
            <a:r>
              <a:rPr lang="en-US" dirty="0"/>
              <a:t>Choose Accommodations</a:t>
            </a:r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sz="2000" dirty="0">
                <a:solidFill>
                  <a:schemeClr val="bg1"/>
                </a:solidFill>
              </a:rPr>
              <a:t>Select “Accommodations” needed for the exam you are scheduling for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sz="2000" dirty="0">
                <a:solidFill>
                  <a:schemeClr val="bg1"/>
                </a:solidFill>
              </a:rPr>
              <a:t>Select “Next” to continue</a:t>
            </a:r>
          </a:p>
          <a:p>
            <a:endParaRPr lang="en-US" sz="2000" dirty="0"/>
          </a:p>
        </p:txBody>
      </p:sp>
      <p:grpSp>
        <p:nvGrpSpPr>
          <p:cNvPr id="9" name="Group 8" descr="Online test booking"/>
          <p:cNvGrpSpPr/>
          <p:nvPr/>
        </p:nvGrpSpPr>
        <p:grpSpPr>
          <a:xfrm>
            <a:off x="824694" y="2180491"/>
            <a:ext cx="7494611" cy="3372787"/>
            <a:chOff x="304166" y="2116082"/>
            <a:chExt cx="8535667" cy="35251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166" y="2116082"/>
              <a:ext cx="8535667" cy="344945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417888" y="3341072"/>
              <a:ext cx="6321666" cy="1916728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851533" y="5257800"/>
              <a:ext cx="571498" cy="383402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817218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3600"/>
            </a:pPr>
            <a:r>
              <a:rPr lang="en-US" dirty="0"/>
              <a:t>Additional Requirements</a:t>
            </a:r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sz="2000" dirty="0">
                <a:solidFill>
                  <a:schemeClr val="bg1"/>
                </a:solidFill>
              </a:rPr>
              <a:t>Select “How the exam will be proctored” and “Proctoring Platform”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sz="2000" dirty="0">
                <a:solidFill>
                  <a:schemeClr val="bg1"/>
                </a:solidFill>
              </a:rPr>
              <a:t>Select “Next” to continue</a:t>
            </a:r>
          </a:p>
          <a:p>
            <a:endParaRPr lang="en-US" sz="2000" dirty="0"/>
          </a:p>
        </p:txBody>
      </p:sp>
      <p:grpSp>
        <p:nvGrpSpPr>
          <p:cNvPr id="8" name="Group 7" descr="Online test booking"/>
          <p:cNvGrpSpPr/>
          <p:nvPr/>
        </p:nvGrpSpPr>
        <p:grpSpPr>
          <a:xfrm>
            <a:off x="1382411" y="1927654"/>
            <a:ext cx="6379178" cy="3882739"/>
            <a:chOff x="338145" y="1692518"/>
            <a:chExt cx="8467709" cy="42300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8145" y="1692518"/>
              <a:ext cx="8467709" cy="418074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409095" y="2670661"/>
              <a:ext cx="5059615" cy="2771779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851533" y="5539152"/>
              <a:ext cx="571498" cy="383402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902531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3600"/>
            </a:pPr>
            <a:r>
              <a:rPr lang="en-US" dirty="0"/>
              <a:t>Schedule your exam time</a:t>
            </a:r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sz="2000" dirty="0">
                <a:solidFill>
                  <a:schemeClr val="bg1"/>
                </a:solidFill>
              </a:rPr>
              <a:t>Review the available dates and times listed are correct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sz="2000" dirty="0">
                <a:solidFill>
                  <a:schemeClr val="bg1"/>
                </a:solidFill>
              </a:rPr>
              <a:t>Select “Next” to continue</a:t>
            </a:r>
          </a:p>
          <a:p>
            <a:endParaRPr lang="en-US" sz="2000" dirty="0"/>
          </a:p>
        </p:txBody>
      </p:sp>
      <p:grpSp>
        <p:nvGrpSpPr>
          <p:cNvPr id="8" name="Group 7" descr="Online test booking"/>
          <p:cNvGrpSpPr/>
          <p:nvPr/>
        </p:nvGrpSpPr>
        <p:grpSpPr>
          <a:xfrm>
            <a:off x="845521" y="2576145"/>
            <a:ext cx="7452957" cy="2927837"/>
            <a:chOff x="240312" y="2402606"/>
            <a:chExt cx="8660781" cy="30662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312" y="2402606"/>
              <a:ext cx="8660781" cy="301345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426679" y="3998299"/>
              <a:ext cx="6268913" cy="731963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908684" y="5085412"/>
              <a:ext cx="571498" cy="383402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35837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3600"/>
            </a:pPr>
            <a:r>
              <a:rPr lang="en-US" dirty="0"/>
              <a:t>Confirm and Complete</a:t>
            </a:r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sz="2000" dirty="0">
                <a:solidFill>
                  <a:schemeClr val="bg1"/>
                </a:solidFill>
              </a:rPr>
              <a:t>Review the Test Information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sz="2000" dirty="0">
                <a:solidFill>
                  <a:schemeClr val="bg1"/>
                </a:solidFill>
              </a:rPr>
              <a:t>Acknowledge that the test information is correct (select box)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sz="2000" dirty="0">
                <a:solidFill>
                  <a:schemeClr val="bg1"/>
                </a:solidFill>
              </a:rPr>
              <a:t>Select “Next” to continue</a:t>
            </a:r>
          </a:p>
          <a:p>
            <a:endParaRPr lang="en-US" sz="2000" dirty="0"/>
          </a:p>
        </p:txBody>
      </p:sp>
      <p:grpSp>
        <p:nvGrpSpPr>
          <p:cNvPr id="9" name="Group 8" descr="Online test booking"/>
          <p:cNvGrpSpPr/>
          <p:nvPr/>
        </p:nvGrpSpPr>
        <p:grpSpPr>
          <a:xfrm>
            <a:off x="2614037" y="2057400"/>
            <a:ext cx="4683578" cy="4387362"/>
            <a:chOff x="635768" y="1609523"/>
            <a:chExt cx="5527640" cy="52039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768" y="1609523"/>
              <a:ext cx="5466094" cy="514647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925521" y="1702027"/>
              <a:ext cx="4079626" cy="4303119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895245" y="6097649"/>
              <a:ext cx="268163" cy="224020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388222" y="6501390"/>
              <a:ext cx="480647" cy="312110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657447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3600"/>
            </a:pPr>
            <a:r>
              <a:rPr lang="en-US" dirty="0"/>
              <a:t>My upcoming events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2000" dirty="0">
                <a:solidFill>
                  <a:schemeClr val="bg1"/>
                </a:solidFill>
              </a:rPr>
              <a:t>After you schedule your exam, you may view a list of the exams scheduled by selecting “My upcoming events” </a:t>
            </a:r>
          </a:p>
          <a:p>
            <a:endParaRPr lang="en-US" sz="2000" dirty="0"/>
          </a:p>
        </p:txBody>
      </p:sp>
      <p:grpSp>
        <p:nvGrpSpPr>
          <p:cNvPr id="7" name="Group 6" descr="My upcoming events"/>
          <p:cNvGrpSpPr/>
          <p:nvPr/>
        </p:nvGrpSpPr>
        <p:grpSpPr>
          <a:xfrm>
            <a:off x="717355" y="2616431"/>
            <a:ext cx="7709290" cy="2296522"/>
            <a:chOff x="362048" y="2617712"/>
            <a:chExt cx="8591811" cy="22901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2048" y="2617712"/>
              <a:ext cx="8591811" cy="229012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886203" y="2740999"/>
              <a:ext cx="1538650" cy="540797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378329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Thank you!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latinLnBrk="1" hangingPunct="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For additional information, please contact us:</a:t>
            </a:r>
          </a:p>
          <a:p>
            <a:pPr rtl="0" latinLnBrk="1" hangingPunct="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Email: sdrc@ucr.edu | Call: 951-827-3861</a:t>
            </a:r>
          </a:p>
          <a:p>
            <a:pPr rtl="0" latinLnBrk="1" hangingPunct="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Visit: Student Services Building, Room 1228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46116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Scheduling Exams through </a:t>
            </a:r>
            <a:r>
              <a:rPr lang="en-US" sz="5400" dirty="0" err="1">
                <a:solidFill>
                  <a:schemeClr val="bg1"/>
                </a:solidFill>
              </a:rPr>
              <a:t>R’Ability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548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3600"/>
            </a:pPr>
            <a:r>
              <a:rPr lang="en-US" dirty="0" err="1"/>
              <a:t>R’Ability</a:t>
            </a:r>
            <a:r>
              <a:rPr lang="en-US" dirty="0"/>
              <a:t> Website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dirty="0">
                <a:solidFill>
                  <a:schemeClr val="bg1"/>
                </a:solidFill>
              </a:rPr>
              <a:t>Visit the </a:t>
            </a:r>
            <a:r>
              <a:rPr lang="en-US" dirty="0" err="1">
                <a:solidFill>
                  <a:schemeClr val="bg1"/>
                </a:solidFill>
              </a:rPr>
              <a:t>R’Ability</a:t>
            </a:r>
            <a:r>
              <a:rPr lang="en-US" dirty="0">
                <a:solidFill>
                  <a:schemeClr val="bg1"/>
                </a:solidFill>
              </a:rPr>
              <a:t> website at </a:t>
            </a:r>
            <a:r>
              <a:rPr lang="en-US" b="1" dirty="0">
                <a:solidFill>
                  <a:schemeClr val="bg1"/>
                </a:solidFill>
              </a:rPr>
              <a:t>rability.ucr.edu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dirty="0">
                <a:solidFill>
                  <a:schemeClr val="bg1"/>
                </a:solidFill>
              </a:rPr>
              <a:t>Select “Students Portal”</a:t>
            </a:r>
          </a:p>
          <a:p>
            <a:endParaRPr lang="en-US" dirty="0"/>
          </a:p>
        </p:txBody>
      </p:sp>
      <p:grpSp>
        <p:nvGrpSpPr>
          <p:cNvPr id="5" name="Group 4" descr="R'ability welcome screen"/>
          <p:cNvGrpSpPr/>
          <p:nvPr/>
        </p:nvGrpSpPr>
        <p:grpSpPr>
          <a:xfrm>
            <a:off x="1067326" y="2434782"/>
            <a:ext cx="7009347" cy="2659819"/>
            <a:chOff x="261891" y="1920972"/>
            <a:chExt cx="8620218" cy="301605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03B02C-834C-4677-88A3-1F9F413C7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891" y="1920972"/>
              <a:ext cx="8620218" cy="301605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904921" y="3927479"/>
              <a:ext cx="1082141" cy="600557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3600"/>
            </a:pPr>
            <a:r>
              <a:rPr lang="en-US" dirty="0"/>
              <a:t>Schedule a test or final exam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chemeClr val="bg1"/>
                </a:solidFill>
              </a:rPr>
              <a:t>Select “Schedule a Test or Final Exam”</a:t>
            </a:r>
          </a:p>
          <a:p>
            <a:endParaRPr lang="en-US" dirty="0"/>
          </a:p>
        </p:txBody>
      </p:sp>
      <p:grpSp>
        <p:nvGrpSpPr>
          <p:cNvPr id="7" name="Group 6" descr="R'Ability selection"/>
          <p:cNvGrpSpPr/>
          <p:nvPr/>
        </p:nvGrpSpPr>
        <p:grpSpPr>
          <a:xfrm>
            <a:off x="230819" y="2199570"/>
            <a:ext cx="8682362" cy="2458859"/>
            <a:chOff x="230819" y="2199570"/>
            <a:chExt cx="8682362" cy="245885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3FA4A91-58AF-4F48-B6D9-BA96468CE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819" y="2199570"/>
              <a:ext cx="8682362" cy="245885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960498" y="2239358"/>
              <a:ext cx="1759147" cy="811573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037121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3600"/>
            </a:pPr>
            <a:r>
              <a:rPr lang="en-US" dirty="0"/>
              <a:t>Test-Booking Accommodations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sz="2000" dirty="0">
                <a:solidFill>
                  <a:schemeClr val="bg1"/>
                </a:solidFill>
              </a:rPr>
              <a:t>Select “Schedule a Test, mid-term or quiz” for all exam appointments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during weeks 0-10 including the Saturday before finals week.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en-US" sz="2000" dirty="0">
              <a:solidFill>
                <a:schemeClr val="bg1"/>
              </a:solidFill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sz="2000" dirty="0">
                <a:solidFill>
                  <a:schemeClr val="bg1"/>
                </a:solidFill>
              </a:rPr>
              <a:t>Select “Schedule a final exam” for all exam appointment during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Finals Week (Monday through Friday).</a:t>
            </a:r>
          </a:p>
          <a:p>
            <a:endParaRPr lang="en-US" sz="2000" dirty="0"/>
          </a:p>
        </p:txBody>
      </p:sp>
      <p:grpSp>
        <p:nvGrpSpPr>
          <p:cNvPr id="7" name="Group 6" descr="Schedule test booking and accommodations"/>
          <p:cNvGrpSpPr/>
          <p:nvPr/>
        </p:nvGrpSpPr>
        <p:grpSpPr>
          <a:xfrm>
            <a:off x="856908" y="2795954"/>
            <a:ext cx="7430184" cy="2555490"/>
            <a:chOff x="386178" y="2417882"/>
            <a:chExt cx="8371643" cy="274892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FC9F1BC-C50A-4FBF-82D3-E5198AAD6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178" y="2493433"/>
              <a:ext cx="8371643" cy="267337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30138" y="2417882"/>
              <a:ext cx="3456060" cy="474785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450235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3600"/>
            </a:pPr>
            <a:r>
              <a:rPr lang="en-US" dirty="0"/>
              <a:t>Online Test Booking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8650" y="996779"/>
            <a:ext cx="7785588" cy="1861751"/>
          </a:xfrm>
        </p:spPr>
        <p:txBody>
          <a:bodyPr/>
          <a:lstStyle/>
          <a:p>
            <a:pPr marL="285750" lvl="6" indent="-285750" algn="l" rtl="0" latinLnBrk="1" hangingPunct="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Please note: tests, midterms or quizzes must be scheduled 10 days prior to the  exam date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2000" dirty="0">
                <a:solidFill>
                  <a:schemeClr val="bg1"/>
                </a:solidFill>
              </a:rPr>
              <a:t>Final exams must be scheduled 14 days prior to the exam date.</a:t>
            </a:r>
          </a:p>
          <a:p>
            <a:pPr marL="0" indent="0" algn="l" rtl="0" latinLnBrk="1" hangingPunct="0">
              <a:buNone/>
            </a:pPr>
            <a:r>
              <a:rPr lang="en-US" sz="2000" dirty="0">
                <a:solidFill>
                  <a:schemeClr val="bg1"/>
                </a:solidFill>
              </a:rPr>
              <a:t>Select “Next” to get started</a:t>
            </a:r>
            <a:endParaRPr lang="en-US" sz="2000" u="sng" dirty="0">
              <a:solidFill>
                <a:schemeClr val="bg1"/>
              </a:solidFill>
            </a:endParaRPr>
          </a:p>
          <a:p>
            <a:endParaRPr lang="en-US" sz="2000" dirty="0"/>
          </a:p>
        </p:txBody>
      </p:sp>
      <p:grpSp>
        <p:nvGrpSpPr>
          <p:cNvPr id="7" name="Group 6" descr="Online test booking"/>
          <p:cNvGrpSpPr/>
          <p:nvPr/>
        </p:nvGrpSpPr>
        <p:grpSpPr>
          <a:xfrm>
            <a:off x="982155" y="2444262"/>
            <a:ext cx="7078577" cy="3367368"/>
            <a:chOff x="377300" y="2345939"/>
            <a:chExt cx="8389399" cy="358878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B6BB20E-A8D2-42B9-8700-E7A2FE965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300" y="2345939"/>
              <a:ext cx="8389399" cy="358878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710166" y="5609404"/>
              <a:ext cx="580978" cy="325318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001976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3600"/>
            </a:pPr>
            <a:r>
              <a:rPr lang="en-US" dirty="0"/>
              <a:t>Select Course</a:t>
            </a:r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sz="2000" dirty="0">
                <a:solidFill>
                  <a:schemeClr val="bg1"/>
                </a:solidFill>
              </a:rPr>
              <a:t>Select the course for which you would like to schedule a test from the 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dirty="0">
                <a:solidFill>
                  <a:schemeClr val="bg1"/>
                </a:solidFill>
              </a:rPr>
              <a:t>drop-down menu.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sz="2000" dirty="0">
                <a:solidFill>
                  <a:schemeClr val="bg1"/>
                </a:solidFill>
              </a:rPr>
              <a:t>Select “Next” to continue.</a:t>
            </a:r>
          </a:p>
          <a:p>
            <a:endParaRPr lang="en-US" sz="2000" dirty="0"/>
          </a:p>
        </p:txBody>
      </p:sp>
      <p:grpSp>
        <p:nvGrpSpPr>
          <p:cNvPr id="8" name="Group 7" descr="Online test booking"/>
          <p:cNvGrpSpPr/>
          <p:nvPr/>
        </p:nvGrpSpPr>
        <p:grpSpPr>
          <a:xfrm>
            <a:off x="966708" y="2858530"/>
            <a:ext cx="7210584" cy="2170670"/>
            <a:chOff x="289254" y="2255761"/>
            <a:chExt cx="8565491" cy="228106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254" y="2255761"/>
              <a:ext cx="8565491" cy="228106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417199" y="3322467"/>
              <a:ext cx="5029885" cy="660448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840643" y="4053251"/>
              <a:ext cx="620543" cy="386864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060799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3600"/>
            </a:pPr>
            <a:r>
              <a:rPr lang="en-US" dirty="0"/>
              <a:t>Class exam date and time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sz="2000" dirty="0">
                <a:solidFill>
                  <a:schemeClr val="bg1"/>
                </a:solidFill>
              </a:rPr>
              <a:t>Enter the date and time that the class is taking the test.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sz="2000" dirty="0">
                <a:solidFill>
                  <a:schemeClr val="bg1"/>
                </a:solidFill>
              </a:rPr>
              <a:t>Include the duration of the exam in class (extended time will be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calculated by the system.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sz="2000" dirty="0">
                <a:solidFill>
                  <a:schemeClr val="bg1"/>
                </a:solidFill>
              </a:rPr>
              <a:t>Select “Next” to continue.</a:t>
            </a:r>
            <a:endParaRPr lang="en-US" sz="2000" dirty="0"/>
          </a:p>
        </p:txBody>
      </p:sp>
      <p:grpSp>
        <p:nvGrpSpPr>
          <p:cNvPr id="8" name="Group 7" descr="Online test booking"/>
          <p:cNvGrpSpPr/>
          <p:nvPr/>
        </p:nvGrpSpPr>
        <p:grpSpPr>
          <a:xfrm>
            <a:off x="2518835" y="2593731"/>
            <a:ext cx="5060134" cy="3516920"/>
            <a:chOff x="777957" y="1877626"/>
            <a:chExt cx="7588085" cy="416268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7957" y="1877626"/>
              <a:ext cx="7588085" cy="402161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620108" y="3270735"/>
              <a:ext cx="1828800" cy="2189287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464672" y="5565528"/>
              <a:ext cx="589082" cy="474785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005278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3600"/>
            </a:pPr>
            <a:r>
              <a:rPr lang="en-US" dirty="0"/>
              <a:t>Confirm Faculty Information</a:t>
            </a:r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dirty="0">
                <a:solidFill>
                  <a:schemeClr val="bg1"/>
                </a:solidFill>
              </a:rPr>
              <a:t>Confirm Instructor Info: Name and Email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dirty="0">
                <a:solidFill>
                  <a:schemeClr val="bg1"/>
                </a:solidFill>
              </a:rPr>
              <a:t>Select “Next” to continue</a:t>
            </a:r>
          </a:p>
          <a:p>
            <a:endParaRPr lang="en-US" dirty="0"/>
          </a:p>
        </p:txBody>
      </p:sp>
      <p:grpSp>
        <p:nvGrpSpPr>
          <p:cNvPr id="8" name="Group 7" descr="Online test booking"/>
          <p:cNvGrpSpPr/>
          <p:nvPr/>
        </p:nvGrpSpPr>
        <p:grpSpPr>
          <a:xfrm>
            <a:off x="1276719" y="2092569"/>
            <a:ext cx="6590562" cy="3810529"/>
            <a:chOff x="557584" y="1687366"/>
            <a:chExt cx="8028831" cy="43476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7584" y="1687366"/>
              <a:ext cx="8028831" cy="422985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540980" y="3622426"/>
              <a:ext cx="2127738" cy="1485903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631725" y="5560198"/>
              <a:ext cx="589082" cy="474785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196649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4472C4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4472C4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4472C4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4472C4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74A21C9AA5DC42A3FABEAE32F94DB8" ma:contentTypeVersion="14" ma:contentTypeDescription="Create a new document." ma:contentTypeScope="" ma:versionID="7e58dc472573d31db60d7a74c92d25ac">
  <xsd:schema xmlns:xsd="http://www.w3.org/2001/XMLSchema" xmlns:xs="http://www.w3.org/2001/XMLSchema" xmlns:p="http://schemas.microsoft.com/office/2006/metadata/properties" xmlns:ns3="77647891-5638-4899-bf50-afb011043128" xmlns:ns4="424e9e48-f181-4646-acb2-ec51da93acba" targetNamespace="http://schemas.microsoft.com/office/2006/metadata/properties" ma:root="true" ma:fieldsID="f33e71235d72593cf482d5dd1f8677d1" ns3:_="" ns4:_="">
    <xsd:import namespace="77647891-5638-4899-bf50-afb011043128"/>
    <xsd:import namespace="424e9e48-f181-4646-acb2-ec51da93ac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647891-5638-4899-bf50-afb0110431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e9e48-f181-4646-acb2-ec51da93acb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133A52-A1E8-4242-AD1A-59966EA96B09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77647891-5638-4899-bf50-afb011043128"/>
    <ds:schemaRef ds:uri="http://purl.org/dc/elements/1.1/"/>
    <ds:schemaRef ds:uri="http://schemas.microsoft.com/office/infopath/2007/PartnerControls"/>
    <ds:schemaRef ds:uri="424e9e48-f181-4646-acb2-ec51da93acb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D206DCC-9296-4428-886A-A0D1F4FC72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732F64-EB4F-481E-B78A-913AD25ADD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647891-5638-4899-bf50-afb011043128"/>
    <ds:schemaRef ds:uri="424e9e48-f181-4646-acb2-ec51da93ac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358</Words>
  <Application>Microsoft Office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Helvetica Neue</vt:lpstr>
      <vt:lpstr>Wingdings</vt:lpstr>
      <vt:lpstr>Default</vt:lpstr>
      <vt:lpstr>Guide for Students: Scheduling Exams through R’Ability</vt:lpstr>
      <vt:lpstr>Scheduling Exams through R’Ability</vt:lpstr>
      <vt:lpstr>R’Ability Website</vt:lpstr>
      <vt:lpstr>Schedule a test or final exam</vt:lpstr>
      <vt:lpstr>Test-Booking Accommodations</vt:lpstr>
      <vt:lpstr>Online Test Booking</vt:lpstr>
      <vt:lpstr>Select Course</vt:lpstr>
      <vt:lpstr>Class exam date and time</vt:lpstr>
      <vt:lpstr>Confirm Faculty Information</vt:lpstr>
      <vt:lpstr>Choose Accommodations</vt:lpstr>
      <vt:lpstr>Additional Requirements</vt:lpstr>
      <vt:lpstr>Schedule your exam time</vt:lpstr>
      <vt:lpstr>Confirm and Complete</vt:lpstr>
      <vt:lpstr>My upcoming events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McNair-Robinson</dc:creator>
  <cp:lastModifiedBy>Wilbert Pines III</cp:lastModifiedBy>
  <cp:revision>37</cp:revision>
  <dcterms:modified xsi:type="dcterms:W3CDTF">2022-09-15T21:23:20Z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0x0101007274A21C9AA5DC42A3FABEAE32F94DB8</vt:lpwstr>
  </property>
</Properties>
</file>