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37"/>
  </p:notesMasterIdLst>
  <p:sldIdLst>
    <p:sldId id="256" r:id="rId5"/>
    <p:sldId id="294" r:id="rId6"/>
    <p:sldId id="295" r:id="rId7"/>
    <p:sldId id="296" r:id="rId8"/>
    <p:sldId id="297" r:id="rId9"/>
    <p:sldId id="298" r:id="rId10"/>
    <p:sldId id="299" r:id="rId11"/>
    <p:sldId id="281" r:id="rId12"/>
    <p:sldId id="257" r:id="rId13"/>
    <p:sldId id="275" r:id="rId14"/>
    <p:sldId id="263" r:id="rId15"/>
    <p:sldId id="276" r:id="rId16"/>
    <p:sldId id="264" r:id="rId17"/>
    <p:sldId id="266" r:id="rId18"/>
    <p:sldId id="267" r:id="rId19"/>
    <p:sldId id="268" r:id="rId20"/>
    <p:sldId id="277" r:id="rId21"/>
    <p:sldId id="278" r:id="rId22"/>
    <p:sldId id="279" r:id="rId23"/>
    <p:sldId id="282" r:id="rId24"/>
    <p:sldId id="283" r:id="rId25"/>
    <p:sldId id="284" r:id="rId26"/>
    <p:sldId id="285" r:id="rId27"/>
    <p:sldId id="286" r:id="rId28"/>
    <p:sldId id="300" r:id="rId29"/>
    <p:sldId id="301" r:id="rId30"/>
    <p:sldId id="302" r:id="rId31"/>
    <p:sldId id="303" r:id="rId32"/>
    <p:sldId id="304" r:id="rId33"/>
    <p:sldId id="305" r:id="rId34"/>
    <p:sldId id="306" r:id="rId35"/>
    <p:sldId id="307" r:id="rId36"/>
  </p:sldIdLst>
  <p:sldSz cx="9144000" cy="6858000" type="screen4x3"/>
  <p:notesSz cx="6858000" cy="9144000"/>
  <p:defaultTextStyle>
    <a:lvl1pPr>
      <a:defRPr>
        <a:latin typeface="Calibri"/>
        <a:ea typeface="Calibri"/>
        <a:cs typeface="Calibri"/>
        <a:sym typeface="Calibri"/>
      </a:defRPr>
    </a:lvl1pPr>
    <a:lvl2pPr indent="457200">
      <a:defRPr>
        <a:latin typeface="Calibri"/>
        <a:ea typeface="Calibri"/>
        <a:cs typeface="Calibri"/>
        <a:sym typeface="Calibri"/>
      </a:defRPr>
    </a:lvl2pPr>
    <a:lvl3pPr indent="914400">
      <a:defRPr>
        <a:latin typeface="Calibri"/>
        <a:ea typeface="Calibri"/>
        <a:cs typeface="Calibri"/>
        <a:sym typeface="Calibri"/>
      </a:defRPr>
    </a:lvl3pPr>
    <a:lvl4pPr indent="1371600">
      <a:defRPr>
        <a:latin typeface="Calibri"/>
        <a:ea typeface="Calibri"/>
        <a:cs typeface="Calibri"/>
        <a:sym typeface="Calibri"/>
      </a:defRPr>
    </a:lvl4pPr>
    <a:lvl5pPr indent="1828800">
      <a:defRPr>
        <a:latin typeface="Calibri"/>
        <a:ea typeface="Calibri"/>
        <a:cs typeface="Calibri"/>
        <a:sym typeface="Calibri"/>
      </a:defRPr>
    </a:lvl5pPr>
    <a:lvl6pPr indent="2286000">
      <a:defRPr>
        <a:latin typeface="Calibri"/>
        <a:ea typeface="Calibri"/>
        <a:cs typeface="Calibri"/>
        <a:sym typeface="Calibri"/>
      </a:defRPr>
    </a:lvl6pPr>
    <a:lvl7pPr indent="2743200">
      <a:defRPr>
        <a:latin typeface="Calibri"/>
        <a:ea typeface="Calibri"/>
        <a:cs typeface="Calibri"/>
        <a:sym typeface="Calibri"/>
      </a:defRPr>
    </a:lvl7pPr>
    <a:lvl8pPr indent="3200400">
      <a:defRPr>
        <a:latin typeface="Calibri"/>
        <a:ea typeface="Calibri"/>
        <a:cs typeface="Calibri"/>
        <a:sym typeface="Calibri"/>
      </a:defRPr>
    </a:lvl8pPr>
    <a:lvl9pPr indent="3657600">
      <a:defRPr>
        <a:latin typeface="Calibri"/>
        <a:ea typeface="Calibri"/>
        <a:cs typeface="Calibri"/>
        <a:sym typeface="Calibri"/>
      </a:defRPr>
    </a:lvl9pPr>
  </p:defaultTextStyle>
  <p:extLst>
    <p:ext uri="{521415D9-36F7-43E2-AB2F-B90AF26B5E84}">
      <p14:sectionLst xmlns:p14="http://schemas.microsoft.com/office/powerpoint/2010/main">
        <p14:section name="Welcome slide" id="{983ECFD1-10DF-4C56-AC84-7AEC3115539E}">
          <p14:sldIdLst>
            <p14:sldId id="256"/>
          </p14:sldIdLst>
        </p14:section>
        <p14:section name="View/download accommodation letters" id="{038FF9E5-2DD1-4965-91CD-EC112A7F553B}">
          <p14:sldIdLst>
            <p14:sldId id="294"/>
            <p14:sldId id="295"/>
            <p14:sldId id="296"/>
            <p14:sldId id="297"/>
            <p14:sldId id="298"/>
            <p14:sldId id="299"/>
          </p14:sldIdLst>
        </p14:section>
        <p14:section name="Confirm/edit exam information" id="{A254B043-AE47-4C1A-A856-15E14DDEB853}">
          <p14:sldIdLst>
            <p14:sldId id="281"/>
            <p14:sldId id="257"/>
            <p14:sldId id="275"/>
            <p14:sldId id="263"/>
            <p14:sldId id="276"/>
            <p14:sldId id="264"/>
            <p14:sldId id="266"/>
            <p14:sldId id="267"/>
            <p14:sldId id="268"/>
            <p14:sldId id="277"/>
            <p14:sldId id="278"/>
            <p14:sldId id="279"/>
          </p14:sldIdLst>
        </p14:section>
        <p14:section name="Schedule upcoming tests" id="{0D2B7453-6044-42BE-A5B8-F9916487BDAC}">
          <p14:sldIdLst>
            <p14:sldId id="282"/>
            <p14:sldId id="283"/>
            <p14:sldId id="284"/>
            <p14:sldId id="285"/>
            <p14:sldId id="286"/>
            <p14:sldId id="300"/>
            <p14:sldId id="301"/>
            <p14:sldId id="302"/>
            <p14:sldId id="303"/>
            <p14:sldId id="304"/>
            <p14:sldId id="305"/>
            <p14:sldId id="306"/>
          </p14:sldIdLst>
        </p14:section>
        <p14:section name="Thank you" id="{5F38B8B6-1DCC-43DB-BFDB-E3353AA44AB0}">
          <p14:sldIdLst>
            <p14:sldId id="30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72C4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72C4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04" autoAdjust="0"/>
    <p:restoredTop sz="86395" autoAdjust="0"/>
  </p:normalViewPr>
  <p:slideViewPr>
    <p:cSldViewPr snapToGrid="0">
      <p:cViewPr varScale="1">
        <p:scale>
          <a:sx n="87" d="100"/>
          <a:sy n="87" d="100"/>
        </p:scale>
        <p:origin x="108" y="138"/>
      </p:cViewPr>
      <p:guideLst/>
    </p:cSldViewPr>
  </p:slideViewPr>
  <p:outlineViewPr>
    <p:cViewPr>
      <p:scale>
        <a:sx n="33" d="100"/>
        <a:sy n="33" d="100"/>
      </p:scale>
      <p:origin x="0" y="-597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558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4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10" name="Shape 1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2pPr marL="723900" indent="-266700"/>
            <a:lvl3pPr marL="1234439" indent="-320039"/>
            <a:lvl4pPr marL="1727200" indent="-355600"/>
            <a:lvl5pPr marL="2184400" indent="-355600"/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lue_bg3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623887" y="861863"/>
            <a:ext cx="7886701" cy="2592489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60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628650" y="3528354"/>
            <a:ext cx="7886700" cy="2118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buSzTx/>
              <a:buFontTx/>
              <a:buNone/>
              <a:defRPr b="1"/>
            </a:lvl1pPr>
            <a:lvl2pPr marL="0" indent="457200" algn="ctr">
              <a:buSzTx/>
              <a:buFontTx/>
              <a:buNone/>
              <a:defRPr b="1"/>
            </a:lvl2pPr>
            <a:lvl3pPr marL="0" indent="914400" algn="ctr">
              <a:buSzTx/>
              <a:buFontTx/>
              <a:buNone/>
              <a:defRPr b="1"/>
            </a:lvl3pPr>
            <a:lvl4pPr marL="0" indent="1371600" algn="ctr">
              <a:buSzTx/>
              <a:buFontTx/>
              <a:buNone/>
              <a:defRPr b="1"/>
            </a:lvl4pPr>
            <a:lvl5pPr marL="0" indent="1828800" algn="ctr">
              <a:buSzTx/>
              <a:buFontTx/>
              <a:buNone/>
              <a:defRPr b="1"/>
            </a:lvl5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Blue_bg3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Shape 21"/>
          <p:cNvSpPr/>
          <p:nvPr/>
        </p:nvSpPr>
        <p:spPr>
          <a:xfrm>
            <a:off x="565150" y="7940"/>
            <a:ext cx="4022924" cy="1595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lnSpc>
                <a:spcPct val="90000"/>
              </a:lnSpc>
              <a:defRPr sz="3600" b="1">
                <a:solidFill>
                  <a:srgbClr val="FFC32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22" name="Shape 22"/>
          <p:cNvSpPr/>
          <p:nvPr/>
        </p:nvSpPr>
        <p:spPr>
          <a:xfrm>
            <a:off x="565150" y="1724025"/>
            <a:ext cx="4022924" cy="4225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1pPr>
            <a:lvl2pPr marL="723900" indent="-2667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2pPr>
            <a:lvl3pPr marL="1234439" indent="-320039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3pPr>
            <a:lvl4pPr marL="17272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4pPr>
            <a:lvl5pPr marL="21844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5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23" name="Shape 23"/>
          <p:cNvSpPr/>
          <p:nvPr/>
        </p:nvSpPr>
        <p:spPr>
          <a:xfrm>
            <a:off x="4552950" y="7940"/>
            <a:ext cx="4022924" cy="1595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lnSpc>
                <a:spcPct val="90000"/>
              </a:lnSpc>
              <a:defRPr sz="3600" b="1">
                <a:solidFill>
                  <a:srgbClr val="FFC32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24" name="Shape 24"/>
          <p:cNvSpPr/>
          <p:nvPr/>
        </p:nvSpPr>
        <p:spPr>
          <a:xfrm>
            <a:off x="4552950" y="1724025"/>
            <a:ext cx="4022924" cy="4225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1pPr>
            <a:lvl2pPr marL="723900" indent="-2667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2pPr>
            <a:lvl3pPr marL="1234439" indent="-320039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3pPr>
            <a:lvl4pPr marL="17272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4pPr>
            <a:lvl5pPr marL="21844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5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Blue_title2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7" name="Shape 27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3648325"/>
          </a:xfrm>
          <a:prstGeom prst="rect">
            <a:avLst/>
          </a:prstGeom>
        </p:spPr>
        <p:txBody>
          <a:bodyPr/>
          <a:lstStyle>
            <a:lvl1pPr algn="ctr">
              <a:defRPr sz="600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6000" b="1">
                <a:solidFill>
                  <a:srgbClr val="FFC324"/>
                </a:solidFill>
              </a:rP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Blue_bg5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Shape 32"/>
          <p:cNvSpPr>
            <a:spLocks noGrp="1"/>
          </p:cNvSpPr>
          <p:nvPr>
            <p:ph type="title"/>
          </p:nvPr>
        </p:nvSpPr>
        <p:spPr>
          <a:xfrm>
            <a:off x="642541" y="1130300"/>
            <a:ext cx="2949178" cy="2057400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320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2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33" name="Shape 33"/>
          <p:cNvSpPr>
            <a:spLocks noGrp="1"/>
          </p:cNvSpPr>
          <p:nvPr>
            <p:ph idx="3"/>
          </p:nvPr>
        </p:nvSpPr>
        <p:spPr>
          <a:xfrm>
            <a:off x="2986484" y="1138783"/>
            <a:ext cx="5700316" cy="4197847"/>
          </a:xfrm>
          <a:prstGeom prst="rect">
            <a:avLst/>
          </a:prstGeom>
        </p:spPr>
        <p:txBody>
          <a:bodyPr/>
          <a:lstStyle/>
          <a:p>
            <a:pPr lvl="0">
              <a:defRPr sz="2800">
                <a:solidFill>
                  <a:srgbClr val="000000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Blue_bg2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Shape 40"/>
          <p:cNvSpPr>
            <a:spLocks noGrp="1"/>
          </p:cNvSpPr>
          <p:nvPr>
            <p:ph type="title"/>
          </p:nvPr>
        </p:nvSpPr>
        <p:spPr>
          <a:xfrm>
            <a:off x="628650" y="135123"/>
            <a:ext cx="7886700" cy="883194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400" b="1" dirty="0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41" name="Shape 41"/>
          <p:cNvSpPr>
            <a:spLocks noGrp="1"/>
          </p:cNvSpPr>
          <p:nvPr>
            <p:ph type="body" idx="1"/>
          </p:nvPr>
        </p:nvSpPr>
        <p:spPr>
          <a:xfrm>
            <a:off x="628650" y="1026555"/>
            <a:ext cx="7886700" cy="23427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2pPr marL="723900" indent="-266700"/>
            <a:lvl3pPr marL="1234439" indent="-320039"/>
            <a:lvl4pPr marL="1727200" indent="-355600"/>
            <a:lvl5pPr marL="2184400" indent="-355600"/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ue_bg1.jpg"/>
          <p:cNvPicPr/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628650" y="1590"/>
            <a:ext cx="7886700" cy="1595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4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50323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2pPr marL="723900" indent="-266700"/>
            <a:lvl3pPr marL="1234439" indent="-320039"/>
            <a:lvl4pPr marL="1727200" indent="-355600"/>
            <a:lvl5pPr marL="2184400" indent="-355600"/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3" r:id="rId3"/>
    <p:sldLayoutId id="2147483654" r:id="rId4"/>
    <p:sldLayoutId id="2147483656" r:id="rId5"/>
    <p:sldLayoutId id="2147483658" r:id="rId6"/>
  </p:sldLayoutIdLst>
  <p:transition spd="med"/>
  <p:txStyles>
    <p:titleStyle>
      <a:lvl1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1pPr>
      <a:lvl2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2pPr>
      <a:lvl3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3pPr>
      <a:lvl4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4pPr>
      <a:lvl5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5pPr>
      <a:lvl6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6pPr>
      <a:lvl7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7pPr>
      <a:lvl8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8pPr>
      <a:lvl9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9pPr>
    </p:titleStyle>
    <p:bodyStyle>
      <a:lvl1pPr marL="228600" indent="-2286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1pPr>
      <a:lvl2pPr marL="685800" indent="-2286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2pPr>
      <a:lvl3pPr marL="1188719" indent="-274319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3pPr>
      <a:lvl4pPr marL="16764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4pPr>
      <a:lvl5pPr marL="21336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5pPr>
      <a:lvl6pPr marL="25908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6pPr>
      <a:lvl7pPr marL="30480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7pPr>
      <a:lvl8pPr marL="35052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8pPr>
      <a:lvl9pPr marL="39624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9pPr>
    </p:bodyStyle>
    <p:otherStyle>
      <a:lvl1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indent="457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indent="914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indent="1371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indent="18288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indent="22860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indent="2743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indent="3200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indent="3657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Guide for Faculty Navigating </a:t>
            </a:r>
            <a:r>
              <a:rPr lang="en-US" dirty="0" err="1"/>
              <a:t>R’Ability</a:t>
            </a:r>
            <a:endParaRPr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View/Download Accommodation Letters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Confirm/Edit exam information submitted by Student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Schedule Upcoming Tests (pro-active approach)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 err="1"/>
              <a:t>R’Ability</a:t>
            </a:r>
            <a:r>
              <a:rPr lang="en-US" dirty="0"/>
              <a:t> Website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Login using the UCR credentials</a:t>
            </a:r>
          </a:p>
          <a:p>
            <a:endParaRPr lang="en-US" dirty="0"/>
          </a:p>
        </p:txBody>
      </p:sp>
      <p:pic>
        <p:nvPicPr>
          <p:cNvPr id="6" name="Picture 5" descr="UC Riverside logi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5955" y="2087592"/>
            <a:ext cx="2258060" cy="360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15048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/>
              <a:t>Courses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Select “Courses” under Options</a:t>
            </a:r>
          </a:p>
        </p:txBody>
      </p:sp>
      <p:grpSp>
        <p:nvGrpSpPr>
          <p:cNvPr id="5" name="Group 4" descr="Courses list"/>
          <p:cNvGrpSpPr/>
          <p:nvPr/>
        </p:nvGrpSpPr>
        <p:grpSpPr>
          <a:xfrm>
            <a:off x="257221" y="2177814"/>
            <a:ext cx="8533075" cy="3201621"/>
            <a:chOff x="257221" y="2177814"/>
            <a:chExt cx="8533075" cy="320162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3703" y="2239358"/>
              <a:ext cx="8436593" cy="3140077"/>
            </a:xfrm>
            <a:prstGeom prst="rect">
              <a:avLst/>
            </a:prstGeom>
          </p:spPr>
        </p:pic>
        <p:sp>
          <p:nvSpPr>
            <p:cNvPr id="7" name="Rectangle 6" descr="Courses list"/>
            <p:cNvSpPr/>
            <p:nvPr/>
          </p:nvSpPr>
          <p:spPr>
            <a:xfrm>
              <a:off x="257221" y="2177814"/>
              <a:ext cx="920947" cy="451088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0371211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/>
              <a:t>Tests and Exams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Select “Tests and Exams” under Options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353703" y="2239358"/>
            <a:ext cx="8436593" cy="3140077"/>
            <a:chOff x="353703" y="2239358"/>
            <a:chExt cx="8436593" cy="3140077"/>
          </a:xfrm>
        </p:grpSpPr>
        <p:pic>
          <p:nvPicPr>
            <p:cNvPr id="3" name="Picture 2" descr="Courses list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3703" y="2239358"/>
              <a:ext cx="8436593" cy="3140077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7094706" y="4642338"/>
              <a:ext cx="1486587" cy="367820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967677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pPr lvl="0">
              <a:defRPr sz="3600"/>
            </a:pPr>
            <a:r>
              <a:rPr lang="en-US" dirty="0"/>
              <a:t>Scheduled tests and examinations for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Select “Confirm/Edit”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grpSp>
        <p:nvGrpSpPr>
          <p:cNvPr id="6" name="Group 5" descr="Scheduled test and examinations"/>
          <p:cNvGrpSpPr/>
          <p:nvPr/>
        </p:nvGrpSpPr>
        <p:grpSpPr>
          <a:xfrm>
            <a:off x="1352811" y="1652954"/>
            <a:ext cx="6438377" cy="3933527"/>
            <a:chOff x="911992" y="1591407"/>
            <a:chExt cx="7343989" cy="430280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11992" y="1591407"/>
              <a:ext cx="7320016" cy="4302805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7341580" y="4167553"/>
              <a:ext cx="914401" cy="439615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450235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/>
              <a:t>1. Test/Exam Information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l" rtl="0" latinLnBrk="1" hangingPunct="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Confirm that the Date of Test, Test Start Time and Test End Time are correct. If the information is incorrect, please make the necessary changes on this screen.</a:t>
            </a:r>
          </a:p>
          <a:p>
            <a:pPr marL="285750" indent="-285750" algn="l" rtl="0" latinLnBrk="1" hangingPunct="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Select “Next”</a:t>
            </a:r>
            <a:endParaRPr lang="en-US" u="sng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grpSp>
        <p:nvGrpSpPr>
          <p:cNvPr id="5" name="Group 4" descr="Exam Information"/>
          <p:cNvGrpSpPr/>
          <p:nvPr/>
        </p:nvGrpSpPr>
        <p:grpSpPr>
          <a:xfrm>
            <a:off x="1175943" y="2681654"/>
            <a:ext cx="6792114" cy="3077219"/>
            <a:chOff x="325203" y="2056214"/>
            <a:chExt cx="8521503" cy="355319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5203" y="2056214"/>
              <a:ext cx="8521503" cy="3553190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2487535" y="3710266"/>
              <a:ext cx="2620795" cy="1442027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7528458" y="5185789"/>
              <a:ext cx="797857" cy="423615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0019762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lvl="0">
              <a:defRPr sz="3600"/>
            </a:pPr>
            <a:r>
              <a:rPr lang="en-US" sz="3200" dirty="0"/>
              <a:t>2. Students scheduled to date for CLASS NAME</a:t>
            </a:r>
            <a:endParaRPr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Review (date/time) the list of the students that have registered to take the quiz/text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Select “Next”</a:t>
            </a:r>
          </a:p>
          <a:p>
            <a:endParaRPr lang="en-US" dirty="0"/>
          </a:p>
        </p:txBody>
      </p:sp>
      <p:grpSp>
        <p:nvGrpSpPr>
          <p:cNvPr id="5" name="Group 4" descr="Exam information"/>
          <p:cNvGrpSpPr/>
          <p:nvPr/>
        </p:nvGrpSpPr>
        <p:grpSpPr>
          <a:xfrm>
            <a:off x="463906" y="2554569"/>
            <a:ext cx="8442701" cy="2562554"/>
            <a:chOff x="463906" y="2554569"/>
            <a:chExt cx="8442701" cy="2562554"/>
          </a:xfrm>
        </p:grpSpPr>
        <p:grpSp>
          <p:nvGrpSpPr>
            <p:cNvPr id="9" name="Group 8"/>
            <p:cNvGrpSpPr/>
            <p:nvPr/>
          </p:nvGrpSpPr>
          <p:grpSpPr>
            <a:xfrm>
              <a:off x="463906" y="2554569"/>
              <a:ext cx="8442701" cy="2562554"/>
              <a:chOff x="463906" y="2554569"/>
              <a:chExt cx="8442701" cy="2562554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63906" y="2554569"/>
                <a:ext cx="8442701" cy="2562554"/>
              </a:xfrm>
              <a:prstGeom prst="rect">
                <a:avLst/>
              </a:prstGeom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2646484" y="4141177"/>
                <a:ext cx="2105703" cy="307775"/>
              </a:xfrm>
              <a:prstGeom prst="rect">
                <a:avLst/>
              </a:pr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1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Calibri"/>
                    <a:ea typeface="Calibri"/>
                    <a:cs typeface="Calibri"/>
                    <a:sym typeface="Calibri"/>
                  </a:rPr>
                  <a:t>Student Name (Student ID)</a:t>
                </a:r>
              </a:p>
            </p:txBody>
          </p:sp>
        </p:grpSp>
        <p:sp>
          <p:nvSpPr>
            <p:cNvPr id="6" name="Rectangle 5"/>
            <p:cNvSpPr/>
            <p:nvPr/>
          </p:nvSpPr>
          <p:spPr>
            <a:xfrm>
              <a:off x="7690728" y="4730259"/>
              <a:ext cx="620543" cy="386864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0607991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pPr lvl="0">
              <a:defRPr sz="3600"/>
            </a:pPr>
            <a:r>
              <a:rPr lang="en-US" dirty="0"/>
              <a:t>3. Test Information for CLASS NAME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Enter the Exam Proctoring Information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Continued…</a:t>
            </a:r>
          </a:p>
          <a:p>
            <a:endParaRPr lang="en-US" dirty="0"/>
          </a:p>
        </p:txBody>
      </p:sp>
      <p:grpSp>
        <p:nvGrpSpPr>
          <p:cNvPr id="5" name="Group 4" descr="Exam information"/>
          <p:cNvGrpSpPr/>
          <p:nvPr/>
        </p:nvGrpSpPr>
        <p:grpSpPr>
          <a:xfrm>
            <a:off x="2169050" y="1899138"/>
            <a:ext cx="4847211" cy="4019514"/>
            <a:chOff x="1562381" y="1323628"/>
            <a:chExt cx="5805574" cy="4621401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62381" y="1323628"/>
              <a:ext cx="5702430" cy="4621401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2927839" y="1323628"/>
              <a:ext cx="4440116" cy="4593933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0052788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pPr lvl="0">
              <a:defRPr sz="3600"/>
            </a:pPr>
            <a:r>
              <a:rPr lang="en-US" dirty="0"/>
              <a:t>3. Test Information for CLASS NAME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Enter the Exam Proctoring Information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Continued..</a:t>
            </a:r>
          </a:p>
          <a:p>
            <a:endParaRPr lang="en-US" dirty="0"/>
          </a:p>
        </p:txBody>
      </p:sp>
      <p:grpSp>
        <p:nvGrpSpPr>
          <p:cNvPr id="5" name="Group 4" descr="Exam information"/>
          <p:cNvGrpSpPr/>
          <p:nvPr/>
        </p:nvGrpSpPr>
        <p:grpSpPr>
          <a:xfrm>
            <a:off x="2180207" y="1846384"/>
            <a:ext cx="4783585" cy="4027214"/>
            <a:chOff x="1933738" y="1266091"/>
            <a:chExt cx="5451800" cy="468663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33738" y="1323628"/>
              <a:ext cx="5276523" cy="4593933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3244361" y="1266091"/>
              <a:ext cx="4141177" cy="4686638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6233424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pPr lvl="0">
              <a:defRPr sz="3600"/>
            </a:pPr>
            <a:r>
              <a:rPr lang="en-US" dirty="0"/>
              <a:t>3. Test Information for CLASS NAME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Enter the Exam Proctoring Information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Select “Next”</a:t>
            </a:r>
          </a:p>
          <a:p>
            <a:endParaRPr lang="en-US" dirty="0"/>
          </a:p>
        </p:txBody>
      </p:sp>
      <p:grpSp>
        <p:nvGrpSpPr>
          <p:cNvPr id="5" name="Group 4" descr="Exam information"/>
          <p:cNvGrpSpPr/>
          <p:nvPr/>
        </p:nvGrpSpPr>
        <p:grpSpPr>
          <a:xfrm>
            <a:off x="1649277" y="2022231"/>
            <a:ext cx="6000031" cy="3801207"/>
            <a:chOff x="646954" y="1562792"/>
            <a:chExt cx="7850091" cy="429581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6954" y="1580378"/>
              <a:ext cx="7850091" cy="4235661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2501410" y="1562792"/>
              <a:ext cx="4620359" cy="3800516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7322526" y="5407268"/>
              <a:ext cx="652096" cy="451339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3454460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pPr lvl="0">
              <a:defRPr sz="3600"/>
            </a:pPr>
            <a:r>
              <a:rPr lang="en-US" dirty="0"/>
              <a:t>4. Confirm exam details for CLASS NAME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Review the Test Details and Test Information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Select “Submit Changes” to complete this process</a:t>
            </a:r>
          </a:p>
          <a:p>
            <a:endParaRPr lang="en-US" dirty="0"/>
          </a:p>
        </p:txBody>
      </p:sp>
      <p:grpSp>
        <p:nvGrpSpPr>
          <p:cNvPr id="5" name="Group 4" descr="Exam information"/>
          <p:cNvGrpSpPr/>
          <p:nvPr/>
        </p:nvGrpSpPr>
        <p:grpSpPr>
          <a:xfrm>
            <a:off x="2586237" y="1987062"/>
            <a:ext cx="4553118" cy="4477691"/>
            <a:chOff x="695890" y="1323628"/>
            <a:chExt cx="5740080" cy="543127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5890" y="1433146"/>
              <a:ext cx="5652156" cy="5212235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1918920" y="1323628"/>
              <a:ext cx="4517050" cy="3600064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5018941" y="6374423"/>
              <a:ext cx="907073" cy="380476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637516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View/Download Accommodation Letters</a:t>
            </a:r>
          </a:p>
        </p:txBody>
      </p:sp>
    </p:spTree>
    <p:extLst>
      <p:ext uri="{BB962C8B-B14F-4D97-AF65-F5344CB8AC3E}">
        <p14:creationId xmlns:p14="http://schemas.microsoft.com/office/powerpoint/2010/main" val="2870650257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Schedule Upcoming Tests </a:t>
            </a:r>
            <a:br>
              <a:rPr lang="en-US" sz="5400" dirty="0">
                <a:solidFill>
                  <a:schemeClr val="bg1"/>
                </a:solidFill>
              </a:rPr>
            </a:br>
            <a:r>
              <a:rPr lang="en-US" sz="5400" dirty="0">
                <a:solidFill>
                  <a:schemeClr val="bg1"/>
                </a:solidFill>
              </a:rPr>
              <a:t>(pro-active approach)</a:t>
            </a:r>
          </a:p>
        </p:txBody>
      </p:sp>
    </p:spTree>
    <p:extLst>
      <p:ext uri="{BB962C8B-B14F-4D97-AF65-F5344CB8AC3E}">
        <p14:creationId xmlns:p14="http://schemas.microsoft.com/office/powerpoint/2010/main" val="1254241450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 err="1"/>
              <a:t>R’Ability</a:t>
            </a:r>
            <a:r>
              <a:rPr lang="en-US" dirty="0"/>
              <a:t> Website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Visit the </a:t>
            </a:r>
            <a:r>
              <a:rPr lang="en-US" dirty="0" err="1">
                <a:solidFill>
                  <a:schemeClr val="bg1"/>
                </a:solidFill>
              </a:rPr>
              <a:t>R’Ability</a:t>
            </a:r>
            <a:r>
              <a:rPr lang="en-US" dirty="0">
                <a:solidFill>
                  <a:schemeClr val="bg1"/>
                </a:solidFill>
              </a:rPr>
              <a:t> website at </a:t>
            </a:r>
            <a:r>
              <a:rPr lang="en-US" b="1" dirty="0">
                <a:solidFill>
                  <a:schemeClr val="bg1"/>
                </a:solidFill>
              </a:rPr>
              <a:t>rability.ucr.edu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Select “Faculty Portal”</a:t>
            </a:r>
          </a:p>
          <a:p>
            <a:endParaRPr lang="en-US" dirty="0"/>
          </a:p>
        </p:txBody>
      </p:sp>
      <p:grpSp>
        <p:nvGrpSpPr>
          <p:cNvPr id="7" name="Group 6" descr="R'Ability welcome screen"/>
          <p:cNvGrpSpPr/>
          <p:nvPr/>
        </p:nvGrpSpPr>
        <p:grpSpPr>
          <a:xfrm>
            <a:off x="450985" y="2687755"/>
            <a:ext cx="8242029" cy="2676901"/>
            <a:chOff x="261891" y="1920972"/>
            <a:chExt cx="8620218" cy="301605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103B02C-834C-4677-88A3-1F9F413C7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1891" y="1920972"/>
              <a:ext cx="8620218" cy="3016055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3138167" y="3927479"/>
              <a:ext cx="1082141" cy="600557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716509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 err="1"/>
              <a:t>R’Ability</a:t>
            </a:r>
            <a:r>
              <a:rPr lang="en-US" dirty="0"/>
              <a:t> Website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Login using the UCR credentials</a:t>
            </a:r>
          </a:p>
        </p:txBody>
      </p:sp>
      <p:pic>
        <p:nvPicPr>
          <p:cNvPr id="6" name="Picture 5" descr="UC Riverside logi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5955" y="2087592"/>
            <a:ext cx="2258060" cy="360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236647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/>
              <a:t>Courses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Select “Courses”</a:t>
            </a:r>
          </a:p>
          <a:p>
            <a:endParaRPr lang="en-US" dirty="0"/>
          </a:p>
        </p:txBody>
      </p:sp>
      <p:grpSp>
        <p:nvGrpSpPr>
          <p:cNvPr id="5" name="Group 4" descr="Courses list"/>
          <p:cNvGrpSpPr/>
          <p:nvPr/>
        </p:nvGrpSpPr>
        <p:grpSpPr>
          <a:xfrm>
            <a:off x="257221" y="2177814"/>
            <a:ext cx="8533075" cy="3227998"/>
            <a:chOff x="257221" y="2177814"/>
            <a:chExt cx="8533075" cy="322799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3703" y="2265735"/>
              <a:ext cx="8436593" cy="3140077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257221" y="2177814"/>
              <a:ext cx="920947" cy="451088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9253597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/>
              <a:t>Tests and Exams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Select “Tests and Exams” under Options</a:t>
            </a:r>
          </a:p>
          <a:p>
            <a:endParaRPr lang="en-US" dirty="0"/>
          </a:p>
        </p:txBody>
      </p:sp>
      <p:grpSp>
        <p:nvGrpSpPr>
          <p:cNvPr id="5" name="Group 4" descr="Courses list"/>
          <p:cNvGrpSpPr/>
          <p:nvPr/>
        </p:nvGrpSpPr>
        <p:grpSpPr>
          <a:xfrm>
            <a:off x="353703" y="2239358"/>
            <a:ext cx="8436593" cy="3140077"/>
            <a:chOff x="353703" y="2239358"/>
            <a:chExt cx="8436593" cy="314007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3703" y="2239358"/>
              <a:ext cx="8436593" cy="3140077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7094706" y="4642338"/>
              <a:ext cx="1486587" cy="367820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0955409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3600"/>
            </a:pPr>
            <a:r>
              <a:rPr lang="en-US" dirty="0"/>
              <a:t>Tell us about an upcoming test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Enter Date of Test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Select “Add this Test”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6" name="Group 5" descr="Scheduled test and examinations"/>
          <p:cNvGrpSpPr/>
          <p:nvPr/>
        </p:nvGrpSpPr>
        <p:grpSpPr>
          <a:xfrm>
            <a:off x="1685716" y="1925515"/>
            <a:ext cx="5893254" cy="3863189"/>
            <a:chOff x="824069" y="1591407"/>
            <a:chExt cx="7407939" cy="430280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11992" y="1591407"/>
              <a:ext cx="7320016" cy="4302805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824069" y="3118556"/>
              <a:ext cx="3352277" cy="635759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6094794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/>
              <a:t>1. Test/Exam Information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l" rtl="0" latinLnBrk="1" hangingPunct="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Enter the Date of Test, Test Start Time and Test End Time</a:t>
            </a:r>
          </a:p>
          <a:p>
            <a:pPr marL="285750" indent="-285750" algn="l" rtl="0" latinLnBrk="1" hangingPunct="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Select “Next”</a:t>
            </a:r>
            <a:endParaRPr lang="en-US" u="sng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grpSp>
        <p:nvGrpSpPr>
          <p:cNvPr id="5" name="Group 4" descr="Exam Information"/>
          <p:cNvGrpSpPr/>
          <p:nvPr/>
        </p:nvGrpSpPr>
        <p:grpSpPr>
          <a:xfrm>
            <a:off x="1287440" y="2197915"/>
            <a:ext cx="6569120" cy="3464081"/>
            <a:chOff x="297672" y="1924933"/>
            <a:chExt cx="8548655" cy="3684471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7672" y="1924933"/>
              <a:ext cx="8548655" cy="3684471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2487535" y="3710266"/>
              <a:ext cx="2620795" cy="1442027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7528458" y="5185789"/>
              <a:ext cx="797857" cy="423615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7637221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lvl="0">
              <a:defRPr sz="3600"/>
            </a:pPr>
            <a:r>
              <a:rPr lang="en-US" sz="3200" dirty="0"/>
              <a:t>2. Students scheduled to date for CLASS NAME</a:t>
            </a:r>
            <a:endParaRPr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49" y="1026555"/>
            <a:ext cx="8140777" cy="2342721"/>
          </a:xfrm>
        </p:spPr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sz="2000" dirty="0">
                <a:solidFill>
                  <a:schemeClr val="bg1"/>
                </a:solidFill>
              </a:rPr>
              <a:t>Review the list of the students that have registered to take the quiz/test.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i="1" dirty="0">
                <a:solidFill>
                  <a:schemeClr val="bg1"/>
                </a:solidFill>
              </a:rPr>
              <a:t>You may or may not see a list of students; this will depend if the student has informed SDRC that they plan to take the exam with testing</a:t>
            </a:r>
            <a:br>
              <a:rPr lang="en-US" sz="2000" i="1" dirty="0">
                <a:solidFill>
                  <a:schemeClr val="bg1"/>
                </a:solidFill>
              </a:rPr>
            </a:br>
            <a:r>
              <a:rPr lang="en-US" sz="2000" i="1" dirty="0">
                <a:solidFill>
                  <a:schemeClr val="bg1"/>
                </a:solidFill>
              </a:rPr>
              <a:t>accommodations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sz="2000" dirty="0">
                <a:solidFill>
                  <a:schemeClr val="bg1"/>
                </a:solidFill>
              </a:rPr>
              <a:t>Select “Next”</a:t>
            </a:r>
          </a:p>
          <a:p>
            <a:endParaRPr lang="en-US" sz="2000" dirty="0"/>
          </a:p>
        </p:txBody>
      </p:sp>
      <p:grpSp>
        <p:nvGrpSpPr>
          <p:cNvPr id="5" name="Group 4" descr="Exam Information"/>
          <p:cNvGrpSpPr/>
          <p:nvPr/>
        </p:nvGrpSpPr>
        <p:grpSpPr>
          <a:xfrm>
            <a:off x="684757" y="2963008"/>
            <a:ext cx="7774486" cy="2470638"/>
            <a:chOff x="463906" y="2554569"/>
            <a:chExt cx="8442701" cy="2562554"/>
          </a:xfrm>
        </p:grpSpPr>
        <p:grpSp>
          <p:nvGrpSpPr>
            <p:cNvPr id="9" name="Group 8"/>
            <p:cNvGrpSpPr/>
            <p:nvPr/>
          </p:nvGrpSpPr>
          <p:grpSpPr>
            <a:xfrm>
              <a:off x="463906" y="2554569"/>
              <a:ext cx="8442701" cy="2562554"/>
              <a:chOff x="463906" y="2554569"/>
              <a:chExt cx="8442701" cy="2562554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63906" y="2554569"/>
                <a:ext cx="8442701" cy="2562554"/>
              </a:xfrm>
              <a:prstGeom prst="rect">
                <a:avLst/>
              </a:prstGeom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2646484" y="4141177"/>
                <a:ext cx="2105703" cy="307775"/>
              </a:xfrm>
              <a:prstGeom prst="rect">
                <a:avLst/>
              </a:pr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1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Calibri"/>
                    <a:ea typeface="Calibri"/>
                    <a:cs typeface="Calibri"/>
                    <a:sym typeface="Calibri"/>
                  </a:rPr>
                  <a:t>Student Name (Student ID)</a:t>
                </a:r>
              </a:p>
            </p:txBody>
          </p:sp>
        </p:grpSp>
        <p:sp>
          <p:nvSpPr>
            <p:cNvPr id="6" name="Rectangle 5"/>
            <p:cNvSpPr/>
            <p:nvPr/>
          </p:nvSpPr>
          <p:spPr>
            <a:xfrm>
              <a:off x="7690728" y="4730259"/>
              <a:ext cx="620543" cy="386864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7519636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pPr lvl="0">
              <a:defRPr sz="3600"/>
            </a:pPr>
            <a:r>
              <a:rPr lang="en-US" dirty="0"/>
              <a:t>3. Test Information for CLASS NAME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Enter the Exam Proctoring Information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Continued…</a:t>
            </a:r>
          </a:p>
          <a:p>
            <a:endParaRPr lang="en-US" dirty="0"/>
          </a:p>
        </p:txBody>
      </p:sp>
      <p:grpSp>
        <p:nvGrpSpPr>
          <p:cNvPr id="5" name="Group 4" descr="Exam information"/>
          <p:cNvGrpSpPr/>
          <p:nvPr/>
        </p:nvGrpSpPr>
        <p:grpSpPr>
          <a:xfrm>
            <a:off x="2406443" y="1943100"/>
            <a:ext cx="4231750" cy="4028306"/>
            <a:chOff x="1562381" y="1323628"/>
            <a:chExt cx="5805574" cy="4621401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62381" y="1323628"/>
              <a:ext cx="5702430" cy="4621401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2927839" y="1323628"/>
              <a:ext cx="4440116" cy="4593933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8179406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pPr lvl="0">
              <a:defRPr sz="3600"/>
            </a:pPr>
            <a:r>
              <a:rPr lang="en-US" dirty="0"/>
              <a:t>3. Test Information for CLASS NAME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Enter the Exam Proctoring Information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Continued..</a:t>
            </a:r>
          </a:p>
          <a:p>
            <a:endParaRPr lang="en-US" dirty="0"/>
          </a:p>
        </p:txBody>
      </p:sp>
      <p:grpSp>
        <p:nvGrpSpPr>
          <p:cNvPr id="5" name="Group 4" descr="Exam information"/>
          <p:cNvGrpSpPr/>
          <p:nvPr/>
        </p:nvGrpSpPr>
        <p:grpSpPr>
          <a:xfrm>
            <a:off x="2566784" y="1820007"/>
            <a:ext cx="4467062" cy="4247021"/>
            <a:chOff x="1933738" y="1266091"/>
            <a:chExt cx="5451800" cy="468663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33738" y="1323628"/>
              <a:ext cx="5276523" cy="4593933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3244361" y="1266091"/>
              <a:ext cx="4141177" cy="4686638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136838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 err="1"/>
              <a:t>R’Ability</a:t>
            </a:r>
            <a:r>
              <a:rPr lang="en-US" dirty="0"/>
              <a:t> Website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Visit the </a:t>
            </a:r>
            <a:r>
              <a:rPr lang="en-US" dirty="0" err="1">
                <a:solidFill>
                  <a:schemeClr val="bg1"/>
                </a:solidFill>
              </a:rPr>
              <a:t>R’Ability</a:t>
            </a:r>
            <a:r>
              <a:rPr lang="en-US" dirty="0">
                <a:solidFill>
                  <a:schemeClr val="bg1"/>
                </a:solidFill>
              </a:rPr>
              <a:t> website at </a:t>
            </a:r>
            <a:r>
              <a:rPr lang="en-US" b="1" dirty="0">
                <a:solidFill>
                  <a:schemeClr val="bg1"/>
                </a:solidFill>
              </a:rPr>
              <a:t>rability.ucr.edu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Select “Faculty Portal”</a:t>
            </a:r>
          </a:p>
          <a:p>
            <a:endParaRPr lang="en-US" dirty="0"/>
          </a:p>
        </p:txBody>
      </p:sp>
      <p:grpSp>
        <p:nvGrpSpPr>
          <p:cNvPr id="8" name="Group 7" descr="R'Ability welcome screen"/>
          <p:cNvGrpSpPr/>
          <p:nvPr/>
        </p:nvGrpSpPr>
        <p:grpSpPr>
          <a:xfrm>
            <a:off x="450985" y="2503787"/>
            <a:ext cx="8242029" cy="2676901"/>
            <a:chOff x="261891" y="1920972"/>
            <a:chExt cx="8620218" cy="301605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103B02C-834C-4677-88A3-1F9F413C7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1891" y="1920972"/>
              <a:ext cx="8620218" cy="3016055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3138167" y="3927479"/>
              <a:ext cx="1082141" cy="600557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67180220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pPr lvl="0">
              <a:defRPr sz="3600"/>
            </a:pPr>
            <a:r>
              <a:rPr lang="en-US" dirty="0"/>
              <a:t>3. Test Information for CLASS NAME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Enter the Exam Proctoring Information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Select “Next”</a:t>
            </a:r>
          </a:p>
          <a:p>
            <a:endParaRPr lang="en-US" dirty="0"/>
          </a:p>
        </p:txBody>
      </p:sp>
      <p:grpSp>
        <p:nvGrpSpPr>
          <p:cNvPr id="5" name="Group 4" descr="Exam information"/>
          <p:cNvGrpSpPr/>
          <p:nvPr/>
        </p:nvGrpSpPr>
        <p:grpSpPr>
          <a:xfrm>
            <a:off x="1640486" y="2004647"/>
            <a:ext cx="6430854" cy="3897922"/>
            <a:chOff x="646954" y="1562792"/>
            <a:chExt cx="7850091" cy="429581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6954" y="1580378"/>
              <a:ext cx="7850091" cy="4235661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2501410" y="1562792"/>
              <a:ext cx="4620359" cy="3800516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7322526" y="5407268"/>
              <a:ext cx="652096" cy="451339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5622121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pPr lvl="0">
              <a:defRPr sz="3600"/>
            </a:pPr>
            <a:r>
              <a:rPr lang="en-US" dirty="0"/>
              <a:t>4. Confirm exam details for CLASS NAME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sz="2000" dirty="0">
                <a:solidFill>
                  <a:schemeClr val="bg1"/>
                </a:solidFill>
              </a:rPr>
              <a:t>Review the Test Details and Test Information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sz="2000" dirty="0">
                <a:solidFill>
                  <a:schemeClr val="bg1"/>
                </a:solidFill>
              </a:rPr>
              <a:t>Select “Submit Changes” to complete this process</a:t>
            </a:r>
          </a:p>
          <a:p>
            <a:endParaRPr lang="en-US" sz="2000" dirty="0"/>
          </a:p>
        </p:txBody>
      </p:sp>
      <p:grpSp>
        <p:nvGrpSpPr>
          <p:cNvPr id="5" name="Group 4" descr="Exam Information"/>
          <p:cNvGrpSpPr/>
          <p:nvPr/>
        </p:nvGrpSpPr>
        <p:grpSpPr>
          <a:xfrm>
            <a:off x="2577444" y="1714499"/>
            <a:ext cx="4772925" cy="4600783"/>
            <a:chOff x="695890" y="1323628"/>
            <a:chExt cx="5740080" cy="543127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5890" y="1433146"/>
              <a:ext cx="5652156" cy="5212235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1918920" y="1323628"/>
              <a:ext cx="4517050" cy="3600064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5018941" y="6374423"/>
              <a:ext cx="907073" cy="380476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6855620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Thank you!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latinLnBrk="1" hangingPunct="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For additional information, please contact us:</a:t>
            </a:r>
          </a:p>
          <a:p>
            <a:pPr rtl="0" latinLnBrk="1" hangingPunct="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Email: sdrc@ucr.edu | Call: 951-827-3861</a:t>
            </a:r>
          </a:p>
          <a:p>
            <a:pPr rtl="0" latinLnBrk="1" hangingPunct="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Visit: Student Services Building, Room 1228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68116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 err="1"/>
              <a:t>R’Ability</a:t>
            </a:r>
            <a:r>
              <a:rPr lang="en-US" dirty="0"/>
              <a:t> Website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Login using the UCR credentials</a:t>
            </a:r>
          </a:p>
          <a:p>
            <a:endParaRPr lang="en-US" dirty="0"/>
          </a:p>
        </p:txBody>
      </p:sp>
      <p:pic>
        <p:nvPicPr>
          <p:cNvPr id="6" name="Picture 5" descr="UC Riverside logi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5955" y="2087592"/>
            <a:ext cx="2258060" cy="360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29400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/>
              <a:t>Accommodation Letters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Select “Accommodation Letters”</a:t>
            </a:r>
          </a:p>
          <a:p>
            <a:endParaRPr lang="en-US" dirty="0"/>
          </a:p>
        </p:txBody>
      </p:sp>
      <p:grpSp>
        <p:nvGrpSpPr>
          <p:cNvPr id="5" name="Group 4" descr="Courses list"/>
          <p:cNvGrpSpPr/>
          <p:nvPr/>
        </p:nvGrpSpPr>
        <p:grpSpPr>
          <a:xfrm>
            <a:off x="353703" y="2175356"/>
            <a:ext cx="8436593" cy="3204079"/>
            <a:chOff x="353703" y="2175356"/>
            <a:chExt cx="8436593" cy="320407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3703" y="2239358"/>
              <a:ext cx="8436593" cy="3140077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969398" y="2175356"/>
              <a:ext cx="1685879" cy="451088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91913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/>
              <a:t>Accommodation Letters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en-US" dirty="0">
                <a:solidFill>
                  <a:schemeClr val="bg1"/>
                </a:solidFill>
              </a:rPr>
              <a:t>If there are students enrolled in your class eligible for testing accommodations, you will see their name listed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en-US" dirty="0">
                <a:solidFill>
                  <a:schemeClr val="bg1"/>
                </a:solidFill>
              </a:rPr>
              <a:t>Date Letter Available, is the date when the student sent the accommodation letter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Select “View Letter”</a:t>
            </a:r>
          </a:p>
          <a:p>
            <a:endParaRPr lang="en-US" dirty="0"/>
          </a:p>
        </p:txBody>
      </p:sp>
      <p:grpSp>
        <p:nvGrpSpPr>
          <p:cNvPr id="6" name="Group 5" descr="Accommodation letters list"/>
          <p:cNvGrpSpPr/>
          <p:nvPr/>
        </p:nvGrpSpPr>
        <p:grpSpPr>
          <a:xfrm>
            <a:off x="1194708" y="3006970"/>
            <a:ext cx="6885423" cy="2866272"/>
            <a:chOff x="252886" y="2945423"/>
            <a:chExt cx="7572268" cy="3068495"/>
          </a:xfrm>
        </p:grpSpPr>
        <p:grpSp>
          <p:nvGrpSpPr>
            <p:cNvPr id="5" name="Group 4"/>
            <p:cNvGrpSpPr/>
            <p:nvPr/>
          </p:nvGrpSpPr>
          <p:grpSpPr>
            <a:xfrm>
              <a:off x="252886" y="2945423"/>
              <a:ext cx="7572268" cy="3068495"/>
              <a:chOff x="256071" y="1934307"/>
              <a:chExt cx="8638228" cy="3926467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56071" y="1934307"/>
                <a:ext cx="8638228" cy="3926467"/>
              </a:xfrm>
              <a:prstGeom prst="rect">
                <a:avLst/>
              </a:prstGeom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2734408" y="3897540"/>
                <a:ext cx="1674495" cy="261608"/>
              </a:xfrm>
              <a:prstGeom prst="rect">
                <a:avLst/>
              </a:pr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1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Calibri"/>
                    <a:ea typeface="Calibri"/>
                    <a:cs typeface="Calibri"/>
                    <a:sym typeface="Calibri"/>
                  </a:rPr>
                  <a:t>Student Name (Student ID)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2734408" y="4313711"/>
                <a:ext cx="1674495" cy="261608"/>
              </a:xfrm>
              <a:prstGeom prst="rect">
                <a:avLst/>
              </a:pr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1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Calibri"/>
                    <a:ea typeface="Calibri"/>
                    <a:cs typeface="Calibri"/>
                    <a:sym typeface="Calibri"/>
                  </a:rPr>
                  <a:t>Student Name (Student ID)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2734408" y="4671071"/>
                <a:ext cx="1674495" cy="261608"/>
              </a:xfrm>
              <a:prstGeom prst="rect">
                <a:avLst/>
              </a:pr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1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Calibri"/>
                    <a:ea typeface="Calibri"/>
                    <a:cs typeface="Calibri"/>
                    <a:sym typeface="Calibri"/>
                  </a:rPr>
                  <a:t>Student Name (Student ID)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2734408" y="5115940"/>
                <a:ext cx="1674495" cy="261608"/>
              </a:xfrm>
              <a:prstGeom prst="rect">
                <a:avLst/>
              </a:pr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1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Calibri"/>
                    <a:ea typeface="Calibri"/>
                    <a:cs typeface="Calibri"/>
                    <a:sym typeface="Calibri"/>
                  </a:rPr>
                  <a:t>Student Name (Student ID)</a:t>
                </a: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2734408" y="5473300"/>
                <a:ext cx="1674495" cy="261608"/>
              </a:xfrm>
              <a:prstGeom prst="rect">
                <a:avLst/>
              </a:pr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1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Calibri"/>
                    <a:ea typeface="Calibri"/>
                    <a:cs typeface="Calibri"/>
                    <a:sym typeface="Calibri"/>
                  </a:rPr>
                  <a:t>Student Name (Student ID)</a:t>
                </a:r>
              </a:p>
            </p:txBody>
          </p:sp>
        </p:grpSp>
        <p:sp>
          <p:nvSpPr>
            <p:cNvPr id="7" name="Rectangle 6"/>
            <p:cNvSpPr/>
            <p:nvPr/>
          </p:nvSpPr>
          <p:spPr>
            <a:xfrm>
              <a:off x="6529411" y="4419234"/>
              <a:ext cx="850609" cy="325315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512476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/>
              <a:t>Reviewing the Letter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indent="-34290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dirty="0">
                <a:solidFill>
                  <a:schemeClr val="bg1"/>
                </a:solidFill>
              </a:rPr>
              <a:t>Review the accommodations letter (review PDF)</a:t>
            </a:r>
          </a:p>
          <a:p>
            <a:pPr marL="342900" marR="0" indent="-34290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dirty="0">
                <a:solidFill>
                  <a:schemeClr val="bg1"/>
                </a:solidFill>
              </a:rPr>
              <a:t>Confirm receipt of the accommodation letter (check the box to indicate that you reviewed the letter)</a:t>
            </a:r>
          </a:p>
          <a:p>
            <a:pPr marL="285750" lvl="1" indent="-285750" algn="l" rtl="0" latinLnBrk="1" hangingPunct="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Select “Submit”</a:t>
            </a:r>
          </a:p>
          <a:p>
            <a:endParaRPr lang="en-US" dirty="0"/>
          </a:p>
        </p:txBody>
      </p:sp>
      <p:grpSp>
        <p:nvGrpSpPr>
          <p:cNvPr id="6" name="Group 5" descr="Accommodation letter"/>
          <p:cNvGrpSpPr/>
          <p:nvPr/>
        </p:nvGrpSpPr>
        <p:grpSpPr>
          <a:xfrm>
            <a:off x="1427109" y="2751991"/>
            <a:ext cx="6289781" cy="3031055"/>
            <a:chOff x="330827" y="2254729"/>
            <a:chExt cx="8389682" cy="364261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3491" y="2254729"/>
              <a:ext cx="8297018" cy="3591911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380654" y="3605933"/>
              <a:ext cx="1289887" cy="444751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30827" y="4477534"/>
              <a:ext cx="7028334" cy="444751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30828" y="5452596"/>
              <a:ext cx="944058" cy="444751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761058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Confirm/Edit exam information submitted by Student</a:t>
            </a:r>
          </a:p>
        </p:txBody>
      </p:sp>
    </p:spTree>
    <p:extLst>
      <p:ext uri="{BB962C8B-B14F-4D97-AF65-F5344CB8AC3E}">
        <p14:creationId xmlns:p14="http://schemas.microsoft.com/office/powerpoint/2010/main" val="105289432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 err="1"/>
              <a:t>R’Ability</a:t>
            </a:r>
            <a:r>
              <a:rPr lang="en-US" dirty="0"/>
              <a:t> Website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Visit the </a:t>
            </a:r>
            <a:r>
              <a:rPr lang="en-US" dirty="0" err="1">
                <a:solidFill>
                  <a:schemeClr val="bg1"/>
                </a:solidFill>
              </a:rPr>
              <a:t>R’Ability</a:t>
            </a:r>
            <a:r>
              <a:rPr lang="en-US" dirty="0">
                <a:solidFill>
                  <a:schemeClr val="bg1"/>
                </a:solidFill>
              </a:rPr>
              <a:t> website at </a:t>
            </a:r>
            <a:r>
              <a:rPr lang="en-US" b="1" dirty="0">
                <a:solidFill>
                  <a:schemeClr val="bg1"/>
                </a:solidFill>
              </a:rPr>
              <a:t>rability.ucr.edu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Select “Faculty Portal”</a:t>
            </a:r>
          </a:p>
          <a:p>
            <a:endParaRPr lang="en-US" dirty="0"/>
          </a:p>
        </p:txBody>
      </p:sp>
      <p:grpSp>
        <p:nvGrpSpPr>
          <p:cNvPr id="7" name="Group 6" descr="R'Ability welcome screen"/>
          <p:cNvGrpSpPr/>
          <p:nvPr/>
        </p:nvGrpSpPr>
        <p:grpSpPr>
          <a:xfrm>
            <a:off x="450985" y="2416914"/>
            <a:ext cx="8242029" cy="2676901"/>
            <a:chOff x="261891" y="1920972"/>
            <a:chExt cx="8620218" cy="301605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103B02C-834C-4677-88A3-1F9F413C7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1891" y="1920972"/>
              <a:ext cx="8620218" cy="3016055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3138167" y="3927479"/>
              <a:ext cx="1082141" cy="600557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rgbClr val="4472C4"/>
          </a:solidFill>
          <a:prstDash val="solid"/>
          <a:miter lim="8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4472C4"/>
          </a:solidFill>
          <a:prstDash val="solid"/>
          <a:miter lim="8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rgbClr val="4472C4"/>
          </a:solidFill>
          <a:prstDash val="solid"/>
          <a:miter lim="8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4472C4"/>
          </a:solidFill>
          <a:prstDash val="solid"/>
          <a:miter lim="8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74A21C9AA5DC42A3FABEAE32F94DB8" ma:contentTypeVersion="14" ma:contentTypeDescription="Create a new document." ma:contentTypeScope="" ma:versionID="7e58dc472573d31db60d7a74c92d25ac">
  <xsd:schema xmlns:xsd="http://www.w3.org/2001/XMLSchema" xmlns:xs="http://www.w3.org/2001/XMLSchema" xmlns:p="http://schemas.microsoft.com/office/2006/metadata/properties" xmlns:ns3="77647891-5638-4899-bf50-afb011043128" xmlns:ns4="424e9e48-f181-4646-acb2-ec51da93acba" targetNamespace="http://schemas.microsoft.com/office/2006/metadata/properties" ma:root="true" ma:fieldsID="f33e71235d72593cf482d5dd1f8677d1" ns3:_="" ns4:_="">
    <xsd:import namespace="77647891-5638-4899-bf50-afb011043128"/>
    <xsd:import namespace="424e9e48-f181-4646-acb2-ec51da93acb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47891-5638-4899-bf50-afb0110431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4e9e48-f181-4646-acb2-ec51da93acb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D206DCC-9296-4428-886A-A0D1F4FC72B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6732F64-EB4F-481E-B78A-913AD25ADD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647891-5638-4899-bf50-afb011043128"/>
    <ds:schemaRef ds:uri="424e9e48-f181-4646-acb2-ec51da93ac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8133A52-A1E8-4242-AD1A-59966EA96B09}">
  <ds:schemaRefs>
    <ds:schemaRef ds:uri="http://purl.org/dc/elements/1.1/"/>
    <ds:schemaRef ds:uri="http://schemas.microsoft.com/office/2006/documentManagement/types"/>
    <ds:schemaRef ds:uri="http://purl.org/dc/dcmitype/"/>
    <ds:schemaRef ds:uri="77647891-5638-4899-bf50-afb011043128"/>
    <ds:schemaRef ds:uri="http://schemas.microsoft.com/office/2006/metadata/properties"/>
    <ds:schemaRef ds:uri="424e9e48-f181-4646-acb2-ec51da93acba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1728</TotalTime>
  <Words>627</Words>
  <Application>Microsoft Office PowerPoint</Application>
  <PresentationFormat>On-screen Show (4:3)</PresentationFormat>
  <Paragraphs>92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Calibri</vt:lpstr>
      <vt:lpstr>Helvetica Neue</vt:lpstr>
      <vt:lpstr>Wingdings</vt:lpstr>
      <vt:lpstr>Default</vt:lpstr>
      <vt:lpstr>Guide for Faculty Navigating R’Ability</vt:lpstr>
      <vt:lpstr>View/Download Accommodation Letters</vt:lpstr>
      <vt:lpstr>R’Ability Website</vt:lpstr>
      <vt:lpstr>R’Ability Website</vt:lpstr>
      <vt:lpstr>Accommodation Letters</vt:lpstr>
      <vt:lpstr>Accommodation Letters</vt:lpstr>
      <vt:lpstr>Reviewing the Letter</vt:lpstr>
      <vt:lpstr>Confirm/Edit exam information submitted by Student</vt:lpstr>
      <vt:lpstr>R’Ability Website</vt:lpstr>
      <vt:lpstr>R’Ability Website</vt:lpstr>
      <vt:lpstr>Courses</vt:lpstr>
      <vt:lpstr>Tests and Exams</vt:lpstr>
      <vt:lpstr>Scheduled tests and examinations for</vt:lpstr>
      <vt:lpstr>1. Test/Exam Information</vt:lpstr>
      <vt:lpstr>2. Students scheduled to date for CLASS NAME</vt:lpstr>
      <vt:lpstr>3. Test Information for CLASS NAME</vt:lpstr>
      <vt:lpstr>3. Test Information for CLASS NAME</vt:lpstr>
      <vt:lpstr>3. Test Information for CLASS NAME</vt:lpstr>
      <vt:lpstr>4. Confirm exam details for CLASS NAME</vt:lpstr>
      <vt:lpstr>Schedule Upcoming Tests  (pro-active approach)</vt:lpstr>
      <vt:lpstr>R’Ability Website</vt:lpstr>
      <vt:lpstr>R’Ability Website</vt:lpstr>
      <vt:lpstr>Courses</vt:lpstr>
      <vt:lpstr>Tests and Exams</vt:lpstr>
      <vt:lpstr>Tell us about an upcoming test</vt:lpstr>
      <vt:lpstr>1. Test/Exam Information</vt:lpstr>
      <vt:lpstr>2. Students scheduled to date for CLASS NAME</vt:lpstr>
      <vt:lpstr>3. Test Information for CLASS NAME</vt:lpstr>
      <vt:lpstr>3. Test Information for CLASS NAME</vt:lpstr>
      <vt:lpstr>3. Test Information for CLASS NAME</vt:lpstr>
      <vt:lpstr>4. Confirm exam details for CLASS NAME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Kyle McNair-Robinson</dc:creator>
  <cp:lastModifiedBy>Wilbert Pines III</cp:lastModifiedBy>
  <cp:revision>45</cp:revision>
  <dcterms:modified xsi:type="dcterms:W3CDTF">2022-09-06T16:52:51Z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0x0101007274A21C9AA5DC42A3FABEAE32F94DB8</vt:lpwstr>
  </property>
</Properties>
</file>