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sldIdLst>
    <p:sldId id="256" r:id="rId5"/>
    <p:sldId id="269" r:id="rId6"/>
    <p:sldId id="263" r:id="rId7"/>
    <p:sldId id="264" r:id="rId8"/>
    <p:sldId id="265" r:id="rId9"/>
    <p:sldId id="266" r:id="rId10"/>
    <p:sldId id="267" r:id="rId11"/>
    <p:sldId id="270" r:id="rId12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Welcome slide" id="{FA322E1E-CFC0-4170-9283-94DD708E6238}">
          <p14:sldIdLst>
            <p14:sldId id="256"/>
          </p14:sldIdLst>
        </p14:section>
        <p14:section name="Quarterly accommodation request" id="{BF5A9005-1983-4EB5-8519-134366755119}">
          <p14:sldIdLst>
            <p14:sldId id="269"/>
            <p14:sldId id="263"/>
            <p14:sldId id="264"/>
            <p14:sldId id="265"/>
            <p14:sldId id="266"/>
            <p14:sldId id="267"/>
          </p14:sldIdLst>
        </p14:section>
        <p14:section name="Thank you" id="{6FCADF83-DE26-42C8-B082-71ED661C4643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4651" autoAdjust="0"/>
  </p:normalViewPr>
  <p:slideViewPr>
    <p:cSldViewPr snapToGrid="0">
      <p:cViewPr varScale="1">
        <p:scale>
          <a:sx n="109" d="100"/>
          <a:sy n="109" d="100"/>
        </p:scale>
        <p:origin x="95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23887" y="861863"/>
            <a:ext cx="7886701" cy="2592489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28650" y="3528354"/>
            <a:ext cx="7886700" cy="21183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buSzTx/>
              <a:buFontTx/>
              <a:buNone/>
              <a:defRPr b="1"/>
            </a:lvl1pPr>
            <a:lvl2pPr marL="0" indent="457200" algn="ctr">
              <a:buSzTx/>
              <a:buFontTx/>
              <a:buNone/>
              <a:defRPr b="1"/>
            </a:lvl2pPr>
            <a:lvl3pPr marL="0" indent="914400" algn="ctr">
              <a:buSzTx/>
              <a:buFontTx/>
              <a:buNone/>
              <a:defRPr b="1"/>
            </a:lvl3pPr>
            <a:lvl4pPr marL="0" indent="1371600" algn="ctr">
              <a:buSzTx/>
              <a:buFontTx/>
              <a:buNone/>
              <a:defRPr b="1"/>
            </a:lvl4pPr>
            <a:lvl5pPr marL="0" indent="1828800" algn="ctr">
              <a:buSzTx/>
              <a:buFontTx/>
              <a:buNone/>
              <a:defRPr b="1"/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hape 21"/>
          <p:cNvSpPr/>
          <p:nvPr/>
        </p:nvSpPr>
        <p:spPr>
          <a:xfrm>
            <a:off x="5651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/>
        </p:nvSpPr>
        <p:spPr>
          <a:xfrm>
            <a:off x="5651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3" name="Shape 23"/>
          <p:cNvSpPr/>
          <p:nvPr/>
        </p:nvSpPr>
        <p:spPr>
          <a:xfrm>
            <a:off x="45529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4" name="Shape 24"/>
          <p:cNvSpPr/>
          <p:nvPr/>
        </p:nvSpPr>
        <p:spPr>
          <a:xfrm>
            <a:off x="45529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Blue_title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3648325"/>
          </a:xfrm>
          <a:prstGeom prst="rect">
            <a:avLst/>
          </a:prstGeom>
        </p:spPr>
        <p:txBody>
          <a:bodyPr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lue_bg5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642541" y="1130300"/>
            <a:ext cx="2949178" cy="20574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32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idx="3"/>
          </p:nvPr>
        </p:nvSpPr>
        <p:spPr>
          <a:xfrm>
            <a:off x="2986484" y="1138783"/>
            <a:ext cx="5700316" cy="4197847"/>
          </a:xfrm>
          <a:prstGeom prst="rect">
            <a:avLst/>
          </a:prstGeom>
        </p:spPr>
        <p:txBody>
          <a:bodyPr/>
          <a:lstStyle/>
          <a:p>
            <a:pPr lvl="0">
              <a:defRPr sz="2800">
                <a:solidFill>
                  <a:srgbClr val="000000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lue_bg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628650" y="1591"/>
            <a:ext cx="7886700" cy="1135232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 dirty="0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628650" y="1383233"/>
            <a:ext cx="7886700" cy="27603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000"/>
            </a:lvl1pPr>
            <a:lvl2pPr marL="723900" indent="-266700">
              <a:defRPr sz="2000"/>
            </a:lvl2pPr>
            <a:lvl3pPr marL="1234439" indent="-320039">
              <a:defRPr sz="2000"/>
            </a:lvl3pPr>
            <a:lvl4pPr marL="1727200" indent="-355600">
              <a:defRPr sz="2000"/>
            </a:lvl4pPr>
            <a:lvl5pPr marL="2184400" indent="-355600">
              <a:defRPr sz="2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ue_bg1.jpg"/>
          <p:cNvPicPr/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28650" y="1590"/>
            <a:ext cx="7886700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6" r:id="rId5"/>
    <p:sldLayoutId id="2147483658" r:id="rId6"/>
  </p:sldLayoutIdLst>
  <p:transition spd="med"/>
  <p:txStyles>
    <p:titleStyle>
      <a:lvl1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1pPr>
      <a:lvl2pPr marL="6858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2pPr>
      <a:lvl3pPr marL="1188719" indent="-274319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3pPr>
      <a:lvl4pPr marL="1676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4pPr>
      <a:lvl5pPr marL="21336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5pPr>
      <a:lvl6pPr marL="25908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6pPr>
      <a:lvl7pPr marL="30480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7pPr>
      <a:lvl8pPr marL="35052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8pPr>
      <a:lvl9pPr marL="3962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z="5400" dirty="0" smtClean="0"/>
              <a:t>Guide for Students: Quarterly Accommodations Request</a:t>
            </a:r>
            <a:endParaRPr sz="54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Sending quarterly accommodation letters to your instructors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8473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 smtClean="0"/>
              <a:t>R’Ability</a:t>
            </a:r>
            <a:r>
              <a:rPr lang="en-US" dirty="0" smtClean="0"/>
              <a:t> </a:t>
            </a:r>
            <a:r>
              <a:rPr lang="en-US" dirty="0"/>
              <a:t>Website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“Students Portal”</a:t>
            </a:r>
          </a:p>
          <a:p>
            <a:endParaRPr lang="en-US" dirty="0"/>
          </a:p>
        </p:txBody>
      </p:sp>
      <p:grpSp>
        <p:nvGrpSpPr>
          <p:cNvPr id="5" name="Group 4" descr="R'Ability welcome screen"/>
          <p:cNvGrpSpPr/>
          <p:nvPr/>
        </p:nvGrpSpPr>
        <p:grpSpPr>
          <a:xfrm>
            <a:off x="785972" y="2488223"/>
            <a:ext cx="7572055" cy="2598273"/>
            <a:chOff x="261891" y="1920972"/>
            <a:chExt cx="8620218" cy="301605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103B02C-834C-4677-88A3-1F9F413C7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891" y="1920972"/>
              <a:ext cx="8620218" cy="301605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904921" y="3927479"/>
              <a:ext cx="1082141" cy="60055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51706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 smtClean="0"/>
              <a:t>R’Ability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 smtClean="0">
                <a:solidFill>
                  <a:schemeClr val="bg1"/>
                </a:solidFill>
              </a:rPr>
              <a:t>Select “Quarterly Letters to Faculty”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 descr="R'Ability selections"/>
          <p:cNvGrpSpPr/>
          <p:nvPr/>
        </p:nvGrpSpPr>
        <p:grpSpPr>
          <a:xfrm>
            <a:off x="726475" y="2576146"/>
            <a:ext cx="7691050" cy="2319675"/>
            <a:chOff x="230819" y="2199570"/>
            <a:chExt cx="8682362" cy="245885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3FA4A91-58AF-4F48-B6D9-BA96468CE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819" y="2199570"/>
              <a:ext cx="8682362" cy="2458859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3832759" y="2300904"/>
              <a:ext cx="1759147" cy="811573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12985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smtClean="0"/>
              <a:t>Request for Accommodations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Select “Accommodations”</a:t>
            </a:r>
          </a:p>
          <a:p>
            <a:endParaRPr lang="en-US" dirty="0"/>
          </a:p>
        </p:txBody>
      </p:sp>
      <p:grpSp>
        <p:nvGrpSpPr>
          <p:cNvPr id="5" name="Group 4" descr="Quarterly letter of Accommodation Request module"/>
          <p:cNvGrpSpPr/>
          <p:nvPr/>
        </p:nvGrpSpPr>
        <p:grpSpPr>
          <a:xfrm>
            <a:off x="1485213" y="1943100"/>
            <a:ext cx="6093756" cy="3542899"/>
            <a:chOff x="887336" y="1386504"/>
            <a:chExt cx="7315887" cy="4372057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9369" y="1486732"/>
              <a:ext cx="7243854" cy="4271829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87336" y="1386504"/>
              <a:ext cx="1134895" cy="477465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03376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smtClean="0"/>
              <a:t>Request Accommodations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Select “Request”</a:t>
            </a:r>
          </a:p>
          <a:p>
            <a:endParaRPr lang="en-US" dirty="0"/>
          </a:p>
        </p:txBody>
      </p:sp>
      <p:grpSp>
        <p:nvGrpSpPr>
          <p:cNvPr id="5" name="Group 4" descr="Course list"/>
          <p:cNvGrpSpPr/>
          <p:nvPr/>
        </p:nvGrpSpPr>
        <p:grpSpPr>
          <a:xfrm>
            <a:off x="536362" y="2206869"/>
            <a:ext cx="8071275" cy="3059724"/>
            <a:chOff x="237456" y="1760752"/>
            <a:chExt cx="8668151" cy="355859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7456" y="1760752"/>
              <a:ext cx="8668151" cy="355859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699052" y="3421687"/>
              <a:ext cx="1134895" cy="477465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63842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smtClean="0"/>
              <a:t>Request Accommodations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“Accommodations”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“Courses to Request” 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Please indicate if your accommodations require any changes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Review the terms and select “I agree to the terms outlined above”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“Submit” to complete the request of accommodations process</a:t>
            </a:r>
          </a:p>
          <a:p>
            <a:endParaRPr lang="en-US" dirty="0"/>
          </a:p>
        </p:txBody>
      </p:sp>
      <p:grpSp>
        <p:nvGrpSpPr>
          <p:cNvPr id="8" name="Group 7" descr="Request Accommodations"/>
          <p:cNvGrpSpPr/>
          <p:nvPr/>
        </p:nvGrpSpPr>
        <p:grpSpPr>
          <a:xfrm>
            <a:off x="3027051" y="2989385"/>
            <a:ext cx="3602350" cy="3780692"/>
            <a:chOff x="2103858" y="2255937"/>
            <a:chExt cx="4455203" cy="4496555"/>
          </a:xfrm>
        </p:grpSpPr>
        <p:grpSp>
          <p:nvGrpSpPr>
            <p:cNvPr id="5" name="Group 4"/>
            <p:cNvGrpSpPr/>
            <p:nvPr/>
          </p:nvGrpSpPr>
          <p:grpSpPr>
            <a:xfrm>
              <a:off x="2154115" y="2255937"/>
              <a:ext cx="4325816" cy="4424175"/>
              <a:chOff x="1018678" y="1190246"/>
              <a:chExt cx="4933713" cy="4889497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 rotWithShape="1">
              <a:blip r:embed="rId2"/>
              <a:srcRect b="20825"/>
              <a:stretch/>
            </p:blipFill>
            <p:spPr>
              <a:xfrm>
                <a:off x="1018678" y="1190246"/>
                <a:ext cx="4933713" cy="4445623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2"/>
              <a:srcRect t="91494"/>
              <a:stretch/>
            </p:blipFill>
            <p:spPr>
              <a:xfrm>
                <a:off x="1018678" y="5602118"/>
                <a:ext cx="4933713" cy="477625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2103858" y="2537571"/>
              <a:ext cx="3646311" cy="2658686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20570" y="6285518"/>
              <a:ext cx="218584" cy="206351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935794" y="6405686"/>
              <a:ext cx="623267" cy="346806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47654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Thank you!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For additional information, please contact us: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Email: sdrc@ucr.edu | Call: 951-827-3861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Visit: Student Services Building, Room </a:t>
            </a:r>
            <a:r>
              <a:rPr lang="en-US" dirty="0" smtClean="0">
                <a:solidFill>
                  <a:schemeClr val="bg1"/>
                </a:solidFill>
              </a:rPr>
              <a:t>1228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8629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74A21C9AA5DC42A3FABEAE32F94DB8" ma:contentTypeVersion="14" ma:contentTypeDescription="Create a new document." ma:contentTypeScope="" ma:versionID="7e58dc472573d31db60d7a74c92d25ac">
  <xsd:schema xmlns:xsd="http://www.w3.org/2001/XMLSchema" xmlns:xs="http://www.w3.org/2001/XMLSchema" xmlns:p="http://schemas.microsoft.com/office/2006/metadata/properties" xmlns:ns3="77647891-5638-4899-bf50-afb011043128" xmlns:ns4="424e9e48-f181-4646-acb2-ec51da93acba" targetNamespace="http://schemas.microsoft.com/office/2006/metadata/properties" ma:root="true" ma:fieldsID="f33e71235d72593cf482d5dd1f8677d1" ns3:_="" ns4:_="">
    <xsd:import namespace="77647891-5638-4899-bf50-afb011043128"/>
    <xsd:import namespace="424e9e48-f181-4646-acb2-ec51da93ac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47891-5638-4899-bf50-afb0110431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e9e48-f181-4646-acb2-ec51da93acb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FDF627-7FEC-407F-934D-278DFCAE36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284E36-8071-45E0-993A-96207AD33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47891-5638-4899-bf50-afb011043128"/>
    <ds:schemaRef ds:uri="424e9e48-f181-4646-acb2-ec51da93ac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26DA81-0A35-4E39-BCD5-0B0BA14EB2D6}">
  <ds:schemaRefs>
    <ds:schemaRef ds:uri="http://schemas.microsoft.com/office/infopath/2007/PartnerControls"/>
    <ds:schemaRef ds:uri="77647891-5638-4899-bf50-afb011043128"/>
    <ds:schemaRef ds:uri="http://purl.org/dc/terms/"/>
    <ds:schemaRef ds:uri="http://purl.org/dc/elements/1.1/"/>
    <ds:schemaRef ds:uri="http://schemas.microsoft.com/office/2006/documentManagement/types"/>
    <ds:schemaRef ds:uri="424e9e48-f181-4646-acb2-ec51da93acba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119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 Neue</vt:lpstr>
      <vt:lpstr>Wingdings</vt:lpstr>
      <vt:lpstr>Default</vt:lpstr>
      <vt:lpstr>Guide for Students: Quarterly Accommodations Request</vt:lpstr>
      <vt:lpstr>Sending quarterly accommodation letters to your instructors</vt:lpstr>
      <vt:lpstr>R’Ability Website</vt:lpstr>
      <vt:lpstr>R’Ability</vt:lpstr>
      <vt:lpstr>Request for Accommodations</vt:lpstr>
      <vt:lpstr>Request Accommodations</vt:lpstr>
      <vt:lpstr>Request Accommodations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Delmis Kelai Sosa</dc:creator>
  <cp:lastModifiedBy>Delmis Kelai Sosa</cp:lastModifiedBy>
  <cp:revision>9</cp:revision>
  <dcterms:modified xsi:type="dcterms:W3CDTF">2022-09-02T20:17:41Z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0x0101007274A21C9AA5DC42A3FABEAE32F94DB8</vt:lpwstr>
  </property>
</Properties>
</file>