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9"/>
  </p:notesMasterIdLst>
  <p:sldIdLst>
    <p:sldId id="256" r:id="rId5"/>
    <p:sldId id="257" r:id="rId6"/>
    <p:sldId id="282" r:id="rId7"/>
    <p:sldId id="275" r:id="rId8"/>
    <p:sldId id="263" r:id="rId9"/>
    <p:sldId id="287" r:id="rId10"/>
    <p:sldId id="276" r:id="rId11"/>
    <p:sldId id="290" r:id="rId12"/>
    <p:sldId id="283" r:id="rId13"/>
    <p:sldId id="284" r:id="rId14"/>
    <p:sldId id="285" r:id="rId15"/>
    <p:sldId id="288" r:id="rId16"/>
    <p:sldId id="289" r:id="rId17"/>
    <p:sldId id="291" r:id="rId18"/>
  </p:sldIdLst>
  <p:sldSz cx="9144000" cy="6858000" type="screen4x3"/>
  <p:notesSz cx="6858000" cy="9144000"/>
  <p:defaultTextStyle>
    <a:lvl1pPr>
      <a:defRPr>
        <a:latin typeface="Calibri"/>
        <a:ea typeface="Calibri"/>
        <a:cs typeface="Calibri"/>
        <a:sym typeface="Calibri"/>
      </a:defRPr>
    </a:lvl1pPr>
    <a:lvl2pPr indent="457200">
      <a:defRPr>
        <a:latin typeface="Calibri"/>
        <a:ea typeface="Calibri"/>
        <a:cs typeface="Calibri"/>
        <a:sym typeface="Calibri"/>
      </a:defRPr>
    </a:lvl2pPr>
    <a:lvl3pPr indent="914400">
      <a:defRPr>
        <a:latin typeface="Calibri"/>
        <a:ea typeface="Calibri"/>
        <a:cs typeface="Calibri"/>
        <a:sym typeface="Calibri"/>
      </a:defRPr>
    </a:lvl3pPr>
    <a:lvl4pPr indent="1371600">
      <a:defRPr>
        <a:latin typeface="Calibri"/>
        <a:ea typeface="Calibri"/>
        <a:cs typeface="Calibri"/>
        <a:sym typeface="Calibri"/>
      </a:defRPr>
    </a:lvl4pPr>
    <a:lvl5pPr indent="1828800">
      <a:defRPr>
        <a:latin typeface="Calibri"/>
        <a:ea typeface="Calibri"/>
        <a:cs typeface="Calibri"/>
        <a:sym typeface="Calibri"/>
      </a:defRPr>
    </a:lvl5pPr>
    <a:lvl6pPr indent="2286000">
      <a:defRPr>
        <a:latin typeface="Calibri"/>
        <a:ea typeface="Calibri"/>
        <a:cs typeface="Calibri"/>
        <a:sym typeface="Calibri"/>
      </a:defRPr>
    </a:lvl6pPr>
    <a:lvl7pPr indent="2743200">
      <a:defRPr>
        <a:latin typeface="Calibri"/>
        <a:ea typeface="Calibri"/>
        <a:cs typeface="Calibri"/>
        <a:sym typeface="Calibri"/>
      </a:defRPr>
    </a:lvl7pPr>
    <a:lvl8pPr indent="3200400">
      <a:defRPr>
        <a:latin typeface="Calibri"/>
        <a:ea typeface="Calibri"/>
        <a:cs typeface="Calibri"/>
        <a:sym typeface="Calibri"/>
      </a:defRPr>
    </a:lvl8pPr>
    <a:lvl9pPr indent="3657600">
      <a:defRPr>
        <a:latin typeface="Calibri"/>
        <a:ea typeface="Calibri"/>
        <a:cs typeface="Calibri"/>
        <a:sym typeface="Calibri"/>
      </a:defRPr>
    </a:lvl9pPr>
  </p:defaultTextStyle>
  <p:extLst>
    <p:ext uri="{521415D9-36F7-43E2-AB2F-B90AF26B5E84}">
      <p14:sectionLst xmlns:p14="http://schemas.microsoft.com/office/powerpoint/2010/main">
        <p14:section name="Welcome slide" id="{972578A5-212A-4749-845C-65B8359ED5BD}">
          <p14:sldIdLst>
            <p14:sldId id="256"/>
          </p14:sldIdLst>
        </p14:section>
        <p14:section name="Signing up to be a notetaker" id="{1DC8FE35-80B5-4F6E-BBF4-4BBEE3F325CC}">
          <p14:sldIdLst>
            <p14:sldId id="257"/>
            <p14:sldId id="282"/>
            <p14:sldId id="275"/>
            <p14:sldId id="263"/>
            <p14:sldId id="287"/>
            <p14:sldId id="276"/>
            <p14:sldId id="290"/>
          </p14:sldIdLst>
        </p14:section>
        <p14:section name="Accessing Notes" id="{4FF4CF37-1E6E-4781-8CEE-94F314A05D21}">
          <p14:sldIdLst>
            <p14:sldId id="283"/>
            <p14:sldId id="284"/>
            <p14:sldId id="285"/>
            <p14:sldId id="288"/>
            <p14:sldId id="289"/>
          </p14:sldIdLst>
        </p14:section>
        <p14:section name="Thank you" id="{800EEB38-16EE-446C-A329-BD16F458D942}">
          <p14:sldIdLst>
            <p14:sldId id="29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4" autoAdjust="0"/>
    <p:restoredTop sz="86443" autoAdjust="0"/>
  </p:normalViewPr>
  <p:slideViewPr>
    <p:cSldViewPr snapToGrid="0">
      <p:cViewPr varScale="1">
        <p:scale>
          <a:sx n="87" d="100"/>
          <a:sy n="87" d="100"/>
        </p:scale>
        <p:origin x="108" y="1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lue_title1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Shape 7"/>
          <p:cNvSpPr>
            <a:spLocks noGrp="1"/>
          </p:cNvSpPr>
          <p:nvPr>
            <p:ph type="title"/>
          </p:nvPr>
        </p:nvSpPr>
        <p:spPr>
          <a:xfrm>
            <a:off x="685800" y="2459883"/>
            <a:ext cx="7772400" cy="312008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60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6000" b="1" dirty="0">
                <a:solidFill>
                  <a:srgbClr val="FFC324"/>
                </a:solidFill>
              </a:rP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4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2pPr marL="723900" indent="-266700"/>
            <a:lvl3pPr marL="1234439" indent="-320039"/>
            <a:lvl4pPr marL="1727200" indent="-355600"/>
            <a:lvl5pPr marL="2184400" indent="-35560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lue_bg3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623887" y="861863"/>
            <a:ext cx="7886701" cy="2592489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60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628650" y="3528354"/>
            <a:ext cx="7886700" cy="211837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ctr">
              <a:buSzTx/>
              <a:buFontTx/>
              <a:buNone/>
              <a:defRPr b="1"/>
            </a:lvl1pPr>
            <a:lvl2pPr marL="0" indent="457200" algn="ctr">
              <a:buSzTx/>
              <a:buFontTx/>
              <a:buNone/>
              <a:defRPr b="1"/>
            </a:lvl2pPr>
            <a:lvl3pPr marL="0" indent="914400" algn="ctr">
              <a:buSzTx/>
              <a:buFontTx/>
              <a:buNone/>
              <a:defRPr b="1"/>
            </a:lvl3pPr>
            <a:lvl4pPr marL="0" indent="1371600" algn="ctr">
              <a:buSzTx/>
              <a:buFontTx/>
              <a:buNone/>
              <a:defRPr b="1"/>
            </a:lvl4pPr>
            <a:lvl5pPr marL="0" indent="1828800" algn="ctr">
              <a:buSzTx/>
              <a:buFontTx/>
              <a:buNone/>
              <a:defRPr b="1"/>
            </a:lvl5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Blue_bg3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Shape 21"/>
          <p:cNvSpPr/>
          <p:nvPr/>
        </p:nvSpPr>
        <p:spPr>
          <a:xfrm>
            <a:off x="565150" y="7940"/>
            <a:ext cx="4022924" cy="1595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0000"/>
              </a:lnSpc>
              <a:defRPr sz="3600" b="1">
                <a:solidFill>
                  <a:srgbClr val="FFC32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/>
        </p:nvSpPr>
        <p:spPr>
          <a:xfrm>
            <a:off x="565150" y="1724025"/>
            <a:ext cx="4022924" cy="42251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1pPr>
            <a:lvl2pPr marL="723900" indent="-2667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2pPr>
            <a:lvl3pPr marL="1234439" indent="-320039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3pPr>
            <a:lvl4pPr marL="17272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4pPr>
            <a:lvl5pPr marL="21844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5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23" name="Shape 23"/>
          <p:cNvSpPr/>
          <p:nvPr/>
        </p:nvSpPr>
        <p:spPr>
          <a:xfrm>
            <a:off x="4552950" y="7940"/>
            <a:ext cx="4022924" cy="1595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0000"/>
              </a:lnSpc>
              <a:defRPr sz="3600" b="1">
                <a:solidFill>
                  <a:srgbClr val="FFC32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24" name="Shape 24"/>
          <p:cNvSpPr/>
          <p:nvPr/>
        </p:nvSpPr>
        <p:spPr>
          <a:xfrm>
            <a:off x="4552950" y="1724025"/>
            <a:ext cx="4022924" cy="42251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1pPr>
            <a:lvl2pPr marL="723900" indent="-2667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2pPr>
            <a:lvl3pPr marL="1234439" indent="-320039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3pPr>
            <a:lvl4pPr marL="17272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4pPr>
            <a:lvl5pPr marL="21844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5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Blue_title2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7" name="Shape 27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3648325"/>
          </a:xfrm>
          <a:prstGeom prst="rect">
            <a:avLst/>
          </a:prstGeom>
        </p:spPr>
        <p:txBody>
          <a:bodyPr/>
          <a:lstStyle>
            <a:lvl1pPr algn="ctr">
              <a:defRPr sz="60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6000" b="1">
                <a:solidFill>
                  <a:srgbClr val="FFC324"/>
                </a:solidFill>
              </a:rP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Blue_bg5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642541" y="1130300"/>
            <a:ext cx="2949178" cy="205740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32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33" name="Shape 33"/>
          <p:cNvSpPr>
            <a:spLocks noGrp="1"/>
          </p:cNvSpPr>
          <p:nvPr>
            <p:ph idx="3"/>
          </p:nvPr>
        </p:nvSpPr>
        <p:spPr>
          <a:xfrm>
            <a:off x="2986484" y="1138783"/>
            <a:ext cx="5700316" cy="4197847"/>
          </a:xfrm>
          <a:prstGeom prst="rect">
            <a:avLst/>
          </a:prstGeom>
        </p:spPr>
        <p:txBody>
          <a:bodyPr/>
          <a:lstStyle/>
          <a:p>
            <a:pPr lvl="0">
              <a:defRPr sz="2800">
                <a:solidFill>
                  <a:srgbClr val="000000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Blue_bg2.jpg"/>
          <p:cNvPicPr/>
          <p:nvPr userDrawn="1"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40" name="Shape 40"/>
          <p:cNvSpPr>
            <a:spLocks noGrp="1"/>
          </p:cNvSpPr>
          <p:nvPr>
            <p:ph type="title"/>
          </p:nvPr>
        </p:nvSpPr>
        <p:spPr>
          <a:xfrm>
            <a:off x="628650" y="1591"/>
            <a:ext cx="7886700" cy="1135232"/>
          </a:xfrm>
          <a:prstGeom prst="rect">
            <a:avLst/>
          </a:prstGeom>
        </p:spPr>
        <p:txBody>
          <a:bodyPr/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400" b="1" dirty="0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41" name="Shape 41"/>
          <p:cNvSpPr>
            <a:spLocks noGrp="1"/>
          </p:cNvSpPr>
          <p:nvPr>
            <p:ph type="body" idx="1"/>
          </p:nvPr>
        </p:nvSpPr>
        <p:spPr>
          <a:xfrm>
            <a:off x="628650" y="1349890"/>
            <a:ext cx="7886700" cy="207911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2pPr marL="723900" indent="-266700"/>
            <a:lvl3pPr marL="1234439" indent="-320039"/>
            <a:lvl4pPr marL="1727200" indent="-355600"/>
            <a:lvl5pPr marL="2184400" indent="-35560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ue_bg1.jpg"/>
          <p:cNvPicPr/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628650" y="1590"/>
            <a:ext cx="7886700" cy="1595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4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5032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>
            <a:lvl2pPr marL="723900" indent="-266700"/>
            <a:lvl3pPr marL="1234439" indent="-320039"/>
            <a:lvl4pPr marL="1727200" indent="-355600"/>
            <a:lvl5pPr marL="2184400" indent="-35560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6" r:id="rId6"/>
    <p:sldLayoutId id="2147483658" r:id="rId7"/>
  </p:sldLayoutIdLst>
  <p:transition spd="med"/>
  <p:txStyles>
    <p:titleStyle>
      <a:lvl1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1pPr>
      <a:lvl2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2pPr>
      <a:lvl3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3pPr>
      <a:lvl4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4pPr>
      <a:lvl5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5pPr>
      <a:lvl6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6pPr>
      <a:lvl7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7pPr>
      <a:lvl8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8pPr>
      <a:lvl9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9pPr>
    </p:titleStyle>
    <p:bodyStyle>
      <a:lvl1pPr marL="228600" indent="-2286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1pPr>
      <a:lvl2pPr marL="685800" indent="-2286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2pPr>
      <a:lvl3pPr marL="1188719" indent="-274319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3pPr>
      <a:lvl4pPr marL="16764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4pPr>
      <a:lvl5pPr marL="21336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5pPr>
      <a:lvl6pPr marL="25908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6pPr>
      <a:lvl7pPr marL="30480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7pPr>
      <a:lvl8pPr marL="35052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8pPr>
      <a:lvl9pPr marL="39624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sz="5400" dirty="0"/>
              <a:t>Guide for Student eligible for Notetaking Services</a:t>
            </a:r>
            <a:endParaRPr sz="54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marL="857250" indent="-85725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bg1"/>
                </a:solidFill>
              </a:rPr>
              <a:t>How to request notetaking services</a:t>
            </a:r>
          </a:p>
          <a:p>
            <a:pPr marL="857250" indent="-85725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bg1"/>
                </a:solidFill>
              </a:rPr>
              <a:t>Accessing the notes</a:t>
            </a:r>
            <a:endParaRPr lang="en-US" dirty="0"/>
          </a:p>
        </p:txBody>
      </p:sp>
      <p:sp>
        <p:nvSpPr>
          <p:cNvPr id="3" name="Shape 49"/>
          <p:cNvSpPr txBox="1">
            <a:spLocks/>
          </p:cNvSpPr>
          <p:nvPr/>
        </p:nvSpPr>
        <p:spPr>
          <a:xfrm>
            <a:off x="1131277" y="2702170"/>
            <a:ext cx="6881446" cy="18258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lnSpc>
                <a:spcPct val="90000"/>
              </a:lnSpc>
              <a:defRPr sz="6000" b="1">
                <a:solidFill>
                  <a:srgbClr val="FFC324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lnSpc>
                <a:spcPct val="90000"/>
              </a:lnSpc>
              <a:defRPr sz="4400" b="1">
                <a:solidFill>
                  <a:srgbClr val="FFC324"/>
                </a:solidFill>
                <a:latin typeface="Arial"/>
                <a:ea typeface="Arial"/>
                <a:cs typeface="Arial"/>
                <a:sym typeface="Arial"/>
              </a:defRPr>
            </a:lvl2pPr>
            <a:lvl3pPr>
              <a:lnSpc>
                <a:spcPct val="90000"/>
              </a:lnSpc>
              <a:defRPr sz="4400" b="1">
                <a:solidFill>
                  <a:srgbClr val="FFC324"/>
                </a:solidFill>
                <a:latin typeface="Arial"/>
                <a:ea typeface="Arial"/>
                <a:cs typeface="Arial"/>
                <a:sym typeface="Arial"/>
              </a:defRPr>
            </a:lvl3pPr>
            <a:lvl4pPr>
              <a:lnSpc>
                <a:spcPct val="90000"/>
              </a:lnSpc>
              <a:defRPr sz="4400" b="1">
                <a:solidFill>
                  <a:srgbClr val="FFC324"/>
                </a:solidFill>
                <a:latin typeface="Arial"/>
                <a:ea typeface="Arial"/>
                <a:cs typeface="Arial"/>
                <a:sym typeface="Arial"/>
              </a:defRPr>
            </a:lvl4pPr>
            <a:lvl5pPr>
              <a:lnSpc>
                <a:spcPct val="90000"/>
              </a:lnSpc>
              <a:defRPr sz="4400" b="1">
                <a:solidFill>
                  <a:srgbClr val="FFC324"/>
                </a:solidFill>
                <a:latin typeface="Arial"/>
                <a:ea typeface="Arial"/>
                <a:cs typeface="Arial"/>
                <a:sym typeface="Arial"/>
              </a:defRPr>
            </a:lvl5pPr>
            <a:lvl6pPr>
              <a:lnSpc>
                <a:spcPct val="90000"/>
              </a:lnSpc>
              <a:defRPr sz="4400" b="1">
                <a:solidFill>
                  <a:srgbClr val="FFC324"/>
                </a:solidFill>
                <a:latin typeface="Arial"/>
                <a:ea typeface="Arial"/>
                <a:cs typeface="Arial"/>
                <a:sym typeface="Arial"/>
              </a:defRPr>
            </a:lvl6pPr>
            <a:lvl7pPr>
              <a:lnSpc>
                <a:spcPct val="90000"/>
              </a:lnSpc>
              <a:defRPr sz="4400" b="1">
                <a:solidFill>
                  <a:srgbClr val="FFC324"/>
                </a:solidFill>
                <a:latin typeface="Arial"/>
                <a:ea typeface="Arial"/>
                <a:cs typeface="Arial"/>
                <a:sym typeface="Arial"/>
              </a:defRPr>
            </a:lvl7pPr>
            <a:lvl8pPr>
              <a:lnSpc>
                <a:spcPct val="90000"/>
              </a:lnSpc>
              <a:defRPr sz="4400" b="1">
                <a:solidFill>
                  <a:srgbClr val="FFC324"/>
                </a:solidFill>
                <a:latin typeface="Arial"/>
                <a:ea typeface="Arial"/>
                <a:cs typeface="Arial"/>
                <a:sym typeface="Arial"/>
              </a:defRPr>
            </a:lvl8pPr>
            <a:lvl9pPr>
              <a:lnSpc>
                <a:spcPct val="90000"/>
              </a:lnSpc>
              <a:defRPr sz="4400" b="1">
                <a:solidFill>
                  <a:srgbClr val="FFC324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857250" indent="-857250" algn="l">
              <a:buFont typeface="Wingdings" panose="05000000000000000000" pitchFamily="2" charset="2"/>
              <a:buChar char="Ø"/>
            </a:pPr>
            <a:endParaRPr lang="en-US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 err="1"/>
              <a:t>R’Ability</a:t>
            </a:r>
            <a:r>
              <a:rPr lang="en-US" dirty="0"/>
              <a:t> Website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Visit the </a:t>
            </a:r>
            <a:r>
              <a:rPr lang="en-US" dirty="0" err="1">
                <a:solidFill>
                  <a:schemeClr val="bg1"/>
                </a:solidFill>
              </a:rPr>
              <a:t>R’Ability</a:t>
            </a:r>
            <a:r>
              <a:rPr lang="en-US" dirty="0">
                <a:solidFill>
                  <a:schemeClr val="bg1"/>
                </a:solidFill>
              </a:rPr>
              <a:t> website at </a:t>
            </a:r>
            <a:r>
              <a:rPr lang="en-US" b="1" dirty="0">
                <a:solidFill>
                  <a:schemeClr val="bg1"/>
                </a:solidFill>
              </a:rPr>
              <a:t>rability.ucr.edu</a:t>
            </a:r>
          </a:p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Select “Faculty Portal”</a:t>
            </a:r>
          </a:p>
          <a:p>
            <a:endParaRPr lang="en-US" dirty="0"/>
          </a:p>
        </p:txBody>
      </p:sp>
      <p:grpSp>
        <p:nvGrpSpPr>
          <p:cNvPr id="7" name="Group 6" descr="R'Ability welcome screen"/>
          <p:cNvGrpSpPr/>
          <p:nvPr/>
        </p:nvGrpSpPr>
        <p:grpSpPr>
          <a:xfrm>
            <a:off x="471580" y="2969109"/>
            <a:ext cx="8242029" cy="2676901"/>
            <a:chOff x="261891" y="1920972"/>
            <a:chExt cx="8620218" cy="3016055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103B02C-834C-4677-88A3-1F9F413C7E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1891" y="1920972"/>
              <a:ext cx="8620218" cy="3016055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3138167" y="3927479"/>
              <a:ext cx="1082141" cy="600557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2657275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 err="1"/>
              <a:t>R’Ability</a:t>
            </a:r>
            <a:r>
              <a:rPr lang="en-US" dirty="0"/>
              <a:t> Website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>
                <a:solidFill>
                  <a:schemeClr val="bg1"/>
                </a:solidFill>
              </a:rPr>
              <a:t>Login using the UCR credentials</a:t>
            </a:r>
          </a:p>
          <a:p>
            <a:endParaRPr lang="en-US" dirty="0"/>
          </a:p>
        </p:txBody>
      </p:sp>
      <p:pic>
        <p:nvPicPr>
          <p:cNvPr id="6" name="Picture 5" descr="UC Riverside logi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5955" y="2087592"/>
            <a:ext cx="2258060" cy="3605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923584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/>
              <a:t>Courses/Notes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>
                <a:solidFill>
                  <a:schemeClr val="bg1"/>
                </a:solidFill>
              </a:rPr>
              <a:t>Select “Courses/Notes”</a:t>
            </a:r>
          </a:p>
          <a:p>
            <a:endParaRPr lang="en-US" dirty="0"/>
          </a:p>
        </p:txBody>
      </p:sp>
      <p:grpSp>
        <p:nvGrpSpPr>
          <p:cNvPr id="6" name="Group 5" descr="Course list"/>
          <p:cNvGrpSpPr/>
          <p:nvPr/>
        </p:nvGrpSpPr>
        <p:grpSpPr>
          <a:xfrm>
            <a:off x="628650" y="2321169"/>
            <a:ext cx="7505320" cy="1732085"/>
            <a:chOff x="628650" y="2321169"/>
            <a:chExt cx="7505320" cy="1732085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3512" y="2385867"/>
              <a:ext cx="7400458" cy="1667387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628650" y="2321169"/>
              <a:ext cx="1340826" cy="518746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1971675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/>
              <a:t>Courses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>
                <a:solidFill>
                  <a:schemeClr val="bg1"/>
                </a:solidFill>
              </a:rPr>
              <a:t>Once notes have been uploaded, you will see them under the “My lecture notes” column </a:t>
            </a:r>
          </a:p>
          <a:p>
            <a:endParaRPr lang="en-US" dirty="0"/>
          </a:p>
        </p:txBody>
      </p:sp>
      <p:grpSp>
        <p:nvGrpSpPr>
          <p:cNvPr id="4" name="Group 3" descr="Course list"/>
          <p:cNvGrpSpPr/>
          <p:nvPr/>
        </p:nvGrpSpPr>
        <p:grpSpPr>
          <a:xfrm>
            <a:off x="491260" y="2250831"/>
            <a:ext cx="8348597" cy="2637811"/>
            <a:chOff x="491260" y="2250831"/>
            <a:chExt cx="8348597" cy="263781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/>
            <a:srcRect t="1965"/>
            <a:stretch/>
          </p:blipFill>
          <p:spPr>
            <a:xfrm>
              <a:off x="491260" y="2250831"/>
              <a:ext cx="8348597" cy="2637811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7970227" y="3727938"/>
              <a:ext cx="869630" cy="765051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13118247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Thank you!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latinLnBrk="1" hangingPunct="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For additional information, please contact us:</a:t>
            </a:r>
          </a:p>
          <a:p>
            <a:pPr rtl="0" latinLnBrk="1" hangingPunct="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Email: sdrc@ucr.edu | Call: 951-827-3861</a:t>
            </a:r>
          </a:p>
          <a:p>
            <a:pPr rtl="0" latinLnBrk="1" hangingPunct="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Visit: Student Services Building, Room 1228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25114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solidFill>
                  <a:schemeClr val="bg1"/>
                </a:solidFill>
              </a:rPr>
              <a:t>How to request</a:t>
            </a:r>
            <a:br>
              <a:rPr lang="en-US" sz="4800" dirty="0">
                <a:solidFill>
                  <a:schemeClr val="bg1"/>
                </a:solidFill>
              </a:rPr>
            </a:br>
            <a:r>
              <a:rPr lang="en-US" sz="4800" dirty="0">
                <a:solidFill>
                  <a:schemeClr val="bg1"/>
                </a:solidFill>
              </a:rPr>
              <a:t>notetaking services</a:t>
            </a:r>
            <a:endParaRPr lang="en-US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 err="1"/>
              <a:t>R’Ability</a:t>
            </a:r>
            <a:r>
              <a:rPr lang="en-US" dirty="0"/>
              <a:t> Website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Visit the </a:t>
            </a:r>
            <a:r>
              <a:rPr lang="en-US" dirty="0" err="1">
                <a:solidFill>
                  <a:schemeClr val="bg1"/>
                </a:solidFill>
              </a:rPr>
              <a:t>R’Ability</a:t>
            </a:r>
            <a:r>
              <a:rPr lang="en-US" dirty="0">
                <a:solidFill>
                  <a:schemeClr val="bg1"/>
                </a:solidFill>
              </a:rPr>
              <a:t> website at </a:t>
            </a:r>
            <a:r>
              <a:rPr lang="en-US" b="1" dirty="0">
                <a:solidFill>
                  <a:schemeClr val="bg1"/>
                </a:solidFill>
              </a:rPr>
              <a:t>rability.ucr.edu</a:t>
            </a:r>
          </a:p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Select “Student Portal”</a:t>
            </a:r>
          </a:p>
          <a:p>
            <a:endParaRPr lang="en-US" dirty="0"/>
          </a:p>
        </p:txBody>
      </p:sp>
      <p:grpSp>
        <p:nvGrpSpPr>
          <p:cNvPr id="8" name="Group 7" descr="Website welcome screen"/>
          <p:cNvGrpSpPr/>
          <p:nvPr/>
        </p:nvGrpSpPr>
        <p:grpSpPr>
          <a:xfrm>
            <a:off x="450985" y="2995486"/>
            <a:ext cx="8242029" cy="2676901"/>
            <a:chOff x="261891" y="1920972"/>
            <a:chExt cx="8620218" cy="3016055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9103B02C-834C-4677-88A3-1F9F413C7E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1891" y="1920972"/>
              <a:ext cx="8620218" cy="3016055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/>
          </p:nvSpPr>
          <p:spPr>
            <a:xfrm>
              <a:off x="894404" y="3963219"/>
              <a:ext cx="1082141" cy="600557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662695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 err="1"/>
              <a:t>R’Ability</a:t>
            </a:r>
            <a:r>
              <a:rPr lang="en-US" dirty="0"/>
              <a:t> Website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>
                <a:solidFill>
                  <a:schemeClr val="bg1"/>
                </a:solidFill>
              </a:rPr>
              <a:t>Login using the UCR credentials</a:t>
            </a:r>
          </a:p>
          <a:p>
            <a:endParaRPr lang="en-US" dirty="0"/>
          </a:p>
        </p:txBody>
      </p:sp>
      <p:pic>
        <p:nvPicPr>
          <p:cNvPr id="6" name="Picture 5" descr="UC Riverside logi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5955" y="2087592"/>
            <a:ext cx="2258060" cy="3605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150489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/>
              <a:t>Welcome to </a:t>
            </a:r>
            <a:r>
              <a:rPr lang="en-US" dirty="0" err="1"/>
              <a:t>R’Ability</a:t>
            </a:r>
            <a:r>
              <a:rPr lang="en-US" dirty="0"/>
              <a:t>!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>
                <a:solidFill>
                  <a:schemeClr val="bg1"/>
                </a:solidFill>
              </a:rPr>
              <a:t>Select “Access Course Notes”</a:t>
            </a:r>
          </a:p>
          <a:p>
            <a:endParaRPr lang="en-US" dirty="0"/>
          </a:p>
        </p:txBody>
      </p:sp>
      <p:grpSp>
        <p:nvGrpSpPr>
          <p:cNvPr id="5" name="Group 4" descr="R'Ability selections"/>
          <p:cNvGrpSpPr/>
          <p:nvPr/>
        </p:nvGrpSpPr>
        <p:grpSpPr>
          <a:xfrm>
            <a:off x="520539" y="1972296"/>
            <a:ext cx="8102921" cy="3600370"/>
            <a:chOff x="523230" y="1743696"/>
            <a:chExt cx="8102921" cy="360037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23230" y="1743696"/>
              <a:ext cx="8102921" cy="3600370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3593850" y="3142630"/>
              <a:ext cx="1672741" cy="1095262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5037121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/>
              <a:t>Courses/Notes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>
                <a:solidFill>
                  <a:schemeClr val="bg1"/>
                </a:solidFill>
              </a:rPr>
              <a:t>Select “Courses/Notes”</a:t>
            </a:r>
          </a:p>
          <a:p>
            <a:endParaRPr lang="en-US" dirty="0"/>
          </a:p>
        </p:txBody>
      </p:sp>
      <p:grpSp>
        <p:nvGrpSpPr>
          <p:cNvPr id="5" name="Group 4" descr="Notetaking Program"/>
          <p:cNvGrpSpPr/>
          <p:nvPr/>
        </p:nvGrpSpPr>
        <p:grpSpPr>
          <a:xfrm>
            <a:off x="628650" y="2321169"/>
            <a:ext cx="7505320" cy="1732085"/>
            <a:chOff x="628650" y="2321169"/>
            <a:chExt cx="7505320" cy="1732085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3512" y="2385867"/>
              <a:ext cx="7400458" cy="1667387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628650" y="2321169"/>
              <a:ext cx="1340826" cy="518746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5667946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/>
              <a:t>Courses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49890"/>
            <a:ext cx="7565781" cy="2079110"/>
          </a:xfrm>
        </p:spPr>
        <p:txBody>
          <a:bodyPr/>
          <a:lstStyle/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To confirm your note taker request was submitted, look in the second column “I require a note taker” and make sure it says “Yes.”</a:t>
            </a:r>
          </a:p>
        </p:txBody>
      </p:sp>
      <p:grpSp>
        <p:nvGrpSpPr>
          <p:cNvPr id="4" name="Group 3" descr="Courses list"/>
          <p:cNvGrpSpPr/>
          <p:nvPr/>
        </p:nvGrpSpPr>
        <p:grpSpPr>
          <a:xfrm>
            <a:off x="491260" y="2690447"/>
            <a:ext cx="8348597" cy="2716942"/>
            <a:chOff x="491260" y="2250831"/>
            <a:chExt cx="8348597" cy="271694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/>
            <a:srcRect t="1965"/>
            <a:stretch/>
          </p:blipFill>
          <p:spPr>
            <a:xfrm>
              <a:off x="491260" y="2250831"/>
              <a:ext cx="8348597" cy="2637811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5556739" y="3701562"/>
              <a:ext cx="1248508" cy="1266211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967677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/>
              <a:t>Note taker Availability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>
                <a:solidFill>
                  <a:schemeClr val="bg1"/>
                </a:solidFill>
              </a:rPr>
              <a:t>If a volunteer note taker signed up to share their notes, you will see that reflected under the “Note taker availability” column</a:t>
            </a:r>
          </a:p>
          <a:p>
            <a:endParaRPr lang="en-US" dirty="0"/>
          </a:p>
        </p:txBody>
      </p:sp>
      <p:grpSp>
        <p:nvGrpSpPr>
          <p:cNvPr id="4" name="Group 3" descr="Courses list"/>
          <p:cNvGrpSpPr/>
          <p:nvPr/>
        </p:nvGrpSpPr>
        <p:grpSpPr>
          <a:xfrm>
            <a:off x="397701" y="2734408"/>
            <a:ext cx="8348597" cy="2637811"/>
            <a:chOff x="491260" y="2250831"/>
            <a:chExt cx="8348597" cy="263781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/>
            <a:srcRect t="1965"/>
            <a:stretch/>
          </p:blipFill>
          <p:spPr>
            <a:xfrm>
              <a:off x="491260" y="2250831"/>
              <a:ext cx="8348597" cy="2637811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6752491" y="3807073"/>
              <a:ext cx="1327639" cy="562823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476070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Accessing Notes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72384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74A21C9AA5DC42A3FABEAE32F94DB8" ma:contentTypeVersion="14" ma:contentTypeDescription="Create a new document." ma:contentTypeScope="" ma:versionID="7e58dc472573d31db60d7a74c92d25ac">
  <xsd:schema xmlns:xsd="http://www.w3.org/2001/XMLSchema" xmlns:xs="http://www.w3.org/2001/XMLSchema" xmlns:p="http://schemas.microsoft.com/office/2006/metadata/properties" xmlns:ns3="77647891-5638-4899-bf50-afb011043128" xmlns:ns4="424e9e48-f181-4646-acb2-ec51da93acba" targetNamespace="http://schemas.microsoft.com/office/2006/metadata/properties" ma:root="true" ma:fieldsID="f33e71235d72593cf482d5dd1f8677d1" ns3:_="" ns4:_="">
    <xsd:import namespace="77647891-5638-4899-bf50-afb011043128"/>
    <xsd:import namespace="424e9e48-f181-4646-acb2-ec51da93acb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647891-5638-4899-bf50-afb0110431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4e9e48-f181-4646-acb2-ec51da93acb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6732F64-EB4F-481E-B78A-913AD25ADD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647891-5638-4899-bf50-afb011043128"/>
    <ds:schemaRef ds:uri="424e9e48-f181-4646-acb2-ec51da93ac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D206DCC-9296-4428-886A-A0D1F4FC72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133A52-A1E8-4242-AD1A-59966EA96B0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elements/1.1/"/>
    <ds:schemaRef ds:uri="424e9e48-f181-4646-acb2-ec51da93acba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77647891-5638-4899-bf50-afb01104312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3319</TotalTime>
  <Words>206</Words>
  <Application>Microsoft Office PowerPoint</Application>
  <PresentationFormat>On-screen Show (4:3)</PresentationFormat>
  <Paragraphs>31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Helvetica Neue</vt:lpstr>
      <vt:lpstr>Wingdings</vt:lpstr>
      <vt:lpstr>Default</vt:lpstr>
      <vt:lpstr>Guide for Student eligible for Notetaking Services</vt:lpstr>
      <vt:lpstr>How to request notetaking services</vt:lpstr>
      <vt:lpstr>R’Ability Website</vt:lpstr>
      <vt:lpstr>R’Ability Website</vt:lpstr>
      <vt:lpstr>Welcome to R’Ability!</vt:lpstr>
      <vt:lpstr>Courses/Notes</vt:lpstr>
      <vt:lpstr>Courses</vt:lpstr>
      <vt:lpstr>Note taker Availability</vt:lpstr>
      <vt:lpstr>Accessing Notes</vt:lpstr>
      <vt:lpstr>R’Ability Website</vt:lpstr>
      <vt:lpstr>R’Ability Website</vt:lpstr>
      <vt:lpstr>Courses/Notes</vt:lpstr>
      <vt:lpstr>Courses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McNair-Robinson</dc:creator>
  <cp:lastModifiedBy>Wilbert Pines III</cp:lastModifiedBy>
  <cp:revision>54</cp:revision>
  <dcterms:modified xsi:type="dcterms:W3CDTF">2022-09-06T16:47:17Z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0x0101007274A21C9AA5DC42A3FABEAE32F94DB8</vt:lpwstr>
  </property>
</Properties>
</file>