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69" r:id="rId6"/>
    <p:sldId id="263" r:id="rId7"/>
    <p:sldId id="264" r:id="rId8"/>
    <p:sldId id="273" r:id="rId9"/>
    <p:sldId id="270" r:id="rId10"/>
    <p:sldId id="266" r:id="rId11"/>
    <p:sldId id="267" r:id="rId12"/>
    <p:sldId id="274" r:id="rId13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Welcome slide" id="{FA322E1E-CFC0-4170-9283-94DD708E6238}">
          <p14:sldIdLst>
            <p14:sldId id="256"/>
          </p14:sldIdLst>
        </p14:section>
        <p14:section name="View Your Calendar" id="{BF5A9005-1983-4EB5-8519-134366755119}">
          <p14:sldIdLst>
            <p14:sldId id="269"/>
            <p14:sldId id="263"/>
            <p14:sldId id="264"/>
            <p14:sldId id="273"/>
            <p14:sldId id="270"/>
            <p14:sldId id="266"/>
            <p14:sldId id="267"/>
          </p14:sldIdLst>
        </p14:section>
        <p14:section name="Thank you" id="{6FCADF83-DE26-42C8-B082-71ED661C4643}">
          <p14:sldIdLst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4" autoAdjust="0"/>
    <p:restoredTop sz="86443" autoAdjust="0"/>
  </p:normalViewPr>
  <p:slideViewPr>
    <p:cSldViewPr snapToGrid="0">
      <p:cViewPr varScale="1">
        <p:scale>
          <a:sx n="87" d="100"/>
          <a:sy n="87" d="100"/>
        </p:scale>
        <p:origin x="10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lue_bg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23887" y="861863"/>
            <a:ext cx="7886701" cy="2592489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28650" y="3528354"/>
            <a:ext cx="7886700" cy="211837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buSzTx/>
              <a:buFontTx/>
              <a:buNone/>
              <a:defRPr b="1"/>
            </a:lvl1pPr>
            <a:lvl2pPr marL="0" indent="457200" algn="ctr">
              <a:buSzTx/>
              <a:buFontTx/>
              <a:buNone/>
              <a:defRPr b="1"/>
            </a:lvl2pPr>
            <a:lvl3pPr marL="0" indent="914400" algn="ctr">
              <a:buSzTx/>
              <a:buFontTx/>
              <a:buNone/>
              <a:defRPr b="1"/>
            </a:lvl3pPr>
            <a:lvl4pPr marL="0" indent="1371600" algn="ctr">
              <a:buSzTx/>
              <a:buFontTx/>
              <a:buNone/>
              <a:defRPr b="1"/>
            </a:lvl4pPr>
            <a:lvl5pPr marL="0" indent="1828800" algn="ctr">
              <a:buSzTx/>
              <a:buFontTx/>
              <a:buNone/>
              <a:defRPr b="1"/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lue_bg3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hape 21"/>
          <p:cNvSpPr/>
          <p:nvPr/>
        </p:nvSpPr>
        <p:spPr>
          <a:xfrm>
            <a:off x="5651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/>
        </p:nvSpPr>
        <p:spPr>
          <a:xfrm>
            <a:off x="5651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  <p:sp>
        <p:nvSpPr>
          <p:cNvPr id="23" name="Shape 23"/>
          <p:cNvSpPr/>
          <p:nvPr/>
        </p:nvSpPr>
        <p:spPr>
          <a:xfrm>
            <a:off x="4552950" y="7940"/>
            <a:ext cx="4022924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90000"/>
              </a:lnSpc>
              <a:defRPr sz="3600" b="1">
                <a:solidFill>
                  <a:srgbClr val="FFC32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24" name="Shape 24"/>
          <p:cNvSpPr/>
          <p:nvPr/>
        </p:nvSpPr>
        <p:spPr>
          <a:xfrm>
            <a:off x="4552950" y="1724025"/>
            <a:ext cx="4022924" cy="4225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1pPr>
            <a:lvl2pPr marL="723900" indent="-2667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2pPr>
            <a:lvl3pPr marL="1234439" indent="-320039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3pPr>
            <a:lvl4pPr marL="17272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4pPr>
            <a:lvl5pPr marL="2184400" indent="-355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 b="1">
                <a:solidFill>
                  <a:srgbClr val="FFFFFF"/>
                </a:solidFill>
              </a:defRPr>
            </a:lvl5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Blue_title2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3648325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6000" b="1">
                <a:solidFill>
                  <a:srgbClr val="FFC324"/>
                </a:solidFill>
              </a:rP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lue_bg5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642541" y="1130300"/>
            <a:ext cx="2949178" cy="20574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idx="3"/>
          </p:nvPr>
        </p:nvSpPr>
        <p:spPr>
          <a:xfrm>
            <a:off x="2986484" y="1138783"/>
            <a:ext cx="5700316" cy="4197847"/>
          </a:xfrm>
          <a:prstGeom prst="rect">
            <a:avLst/>
          </a:prstGeom>
        </p:spPr>
        <p:txBody>
          <a:bodyPr/>
          <a:lstStyle/>
          <a:p>
            <a:pPr lvl="0">
              <a:defRPr sz="28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lue_bg2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628650" y="148281"/>
            <a:ext cx="7886700" cy="815546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 dirty="0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628650" y="963827"/>
            <a:ext cx="7886700" cy="202650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ue_bg1.jpg"/>
          <p:cNvPicPr/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28650" y="1590"/>
            <a:ext cx="7886700" cy="1595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FFC324"/>
                </a:solidFill>
              </a:rP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2pPr marL="723900" indent="-266700"/>
            <a:lvl3pPr marL="1234439" indent="-320039"/>
            <a:lvl4pPr marL="1727200" indent="-355600"/>
            <a:lvl5pPr marL="2184400" indent="-3556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6" r:id="rId5"/>
    <p:sldLayoutId id="2147483658" r:id="rId6"/>
  </p:sldLayoutIdLst>
  <p:transition spd="med"/>
  <p:txStyles>
    <p:titleStyle>
      <a:lvl1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1pPr>
      <a:lvl2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2pPr>
      <a:lvl3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3pPr>
      <a:lvl4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4pPr>
      <a:lvl5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5pPr>
      <a:lvl6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6pPr>
      <a:lvl7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7pPr>
      <a:lvl8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8pPr>
      <a:lvl9pPr>
        <a:lnSpc>
          <a:spcPct val="90000"/>
        </a:lnSpc>
        <a:defRPr sz="4400" b="1">
          <a:solidFill>
            <a:srgbClr val="FFC324"/>
          </a:solidFill>
          <a:latin typeface="Arial"/>
          <a:ea typeface="Arial"/>
          <a:cs typeface="Arial"/>
          <a:sym typeface="Arial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1pPr>
      <a:lvl2pPr marL="6858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2pPr>
      <a:lvl3pPr marL="1188719" indent="-274319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3pPr>
      <a:lvl4pPr marL="1676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4pPr>
      <a:lvl5pPr marL="21336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5pPr>
      <a:lvl6pPr marL="25908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6pPr>
      <a:lvl7pPr marL="30480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7pPr>
      <a:lvl8pPr marL="35052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8pPr>
      <a:lvl9pPr marL="3962400" indent="-304800">
        <a:lnSpc>
          <a:spcPct val="90000"/>
        </a:lnSpc>
        <a:spcBef>
          <a:spcPts val="1000"/>
        </a:spcBef>
        <a:buSzPct val="100000"/>
        <a:buFont typeface="Arial"/>
        <a:buChar char="•"/>
        <a:defRPr sz="2400">
          <a:solidFill>
            <a:srgbClr val="FFFFFF"/>
          </a:solidFill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66255" y="354135"/>
            <a:ext cx="8634845" cy="413910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4800" dirty="0"/>
              <a:t>R’Ability Guide for Students: </a:t>
            </a:r>
            <a:br>
              <a:rPr lang="en-US" sz="4800" dirty="0"/>
            </a:br>
            <a:r>
              <a:rPr lang="en-US" sz="4800" dirty="0"/>
              <a:t>Training on View Your Calendar</a:t>
            </a:r>
            <a:endParaRPr sz="48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94692"/>
            <a:ext cx="7886700" cy="251875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Steps to View Your Calendar on R’Ability</a:t>
            </a:r>
          </a:p>
        </p:txBody>
      </p:sp>
    </p:spTree>
    <p:extLst>
      <p:ext uri="{BB962C8B-B14F-4D97-AF65-F5344CB8AC3E}">
        <p14:creationId xmlns:p14="http://schemas.microsoft.com/office/powerpoint/2010/main" val="7698473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R’Ability Website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Visit the </a:t>
            </a:r>
            <a:r>
              <a:rPr lang="en-US" dirty="0" err="1">
                <a:solidFill>
                  <a:schemeClr val="bg1"/>
                </a:solidFill>
              </a:rPr>
              <a:t>R’Ability</a:t>
            </a:r>
            <a:r>
              <a:rPr lang="en-US" dirty="0">
                <a:solidFill>
                  <a:schemeClr val="bg1"/>
                </a:solidFill>
              </a:rPr>
              <a:t> website at </a:t>
            </a:r>
            <a:r>
              <a:rPr lang="en-US" b="1" dirty="0">
                <a:solidFill>
                  <a:schemeClr val="bg1"/>
                </a:solidFill>
              </a:rPr>
              <a:t>rability.ucr.edu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Select “Students Portal” </a:t>
            </a:r>
          </a:p>
          <a:p>
            <a:endParaRPr lang="en-US" dirty="0"/>
          </a:p>
        </p:txBody>
      </p:sp>
      <p:pic>
        <p:nvPicPr>
          <p:cNvPr id="3" name="Picture 2" descr="R'ability welcome screen">
            <a:extLst>
              <a:ext uri="{FF2B5EF4-FFF2-40B4-BE49-F238E27FC236}">
                <a16:creationId xmlns:a16="http://schemas.microsoft.com/office/drawing/2014/main" id="{9103B02C-834C-4677-88A3-1F9F413C7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91" y="1920972"/>
            <a:ext cx="8620218" cy="301605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4921" y="3927479"/>
            <a:ext cx="1082141" cy="600557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51706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'ability selections">
            <a:extLst>
              <a:ext uri="{FF2B5EF4-FFF2-40B4-BE49-F238E27FC236}">
                <a16:creationId xmlns:a16="http://schemas.microsoft.com/office/drawing/2014/main" id="{969F2256-065A-474D-BFBA-50A3911A57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82" y="1779553"/>
            <a:ext cx="8873836" cy="3145738"/>
          </a:xfrm>
          <a:prstGeom prst="rect">
            <a:avLst/>
          </a:prstGeom>
        </p:spPr>
      </p:pic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R’Ability: View Your Calendar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Select “View Your Calendar”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05194" y="3023213"/>
            <a:ext cx="1759147" cy="811573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12985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5435-D1D1-42C6-85CA-57A615307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Login Screen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1E894-BDCA-4304-959C-839F9C638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Log in using your NetID and password</a:t>
            </a:r>
          </a:p>
        </p:txBody>
      </p:sp>
      <p:pic>
        <p:nvPicPr>
          <p:cNvPr id="4" name="Picture 3" descr="Login screen">
            <a:extLst>
              <a:ext uri="{FF2B5EF4-FFF2-40B4-BE49-F238E27FC236}">
                <a16:creationId xmlns:a16="http://schemas.microsoft.com/office/drawing/2014/main" id="{104891FB-3EC0-4812-8663-0516B2E94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424" y="1922318"/>
            <a:ext cx="4535334" cy="397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303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A1D2-53FB-4797-A35F-136ADAFCC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R’Ability: View Your Calendar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View Scheduled appointments with a Disability Specialist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View scheduled quizzes, tests, or midterms</a:t>
            </a:r>
          </a:p>
          <a:p>
            <a:pPr marL="285750" marR="0" indent="-28575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en-US" dirty="0">
                <a:solidFill>
                  <a:schemeClr val="bg1"/>
                </a:solidFill>
              </a:rPr>
              <a:t>View scheduled Final Exams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View your calendar icon">
            <a:extLst>
              <a:ext uri="{FF2B5EF4-FFF2-40B4-BE49-F238E27FC236}">
                <a16:creationId xmlns:a16="http://schemas.microsoft.com/office/drawing/2014/main" id="{3535427D-77A8-4072-93CD-CD549A859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136" y="3067590"/>
            <a:ext cx="2597728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1833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upcoming events">
            <a:extLst>
              <a:ext uri="{FF2B5EF4-FFF2-40B4-BE49-F238E27FC236}">
                <a16:creationId xmlns:a16="http://schemas.microsoft.com/office/drawing/2014/main" id="{A6E518AB-003B-4FE1-BDF6-200D644FE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" y="2402861"/>
            <a:ext cx="8676409" cy="2992581"/>
          </a:xfrm>
          <a:prstGeom prst="rect">
            <a:avLst/>
          </a:prstGeom>
        </p:spPr>
      </p:pic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R’Ability: View Your Calendar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View upcoming scheduled exams, quizzes, Midterms with Accommodations, Final Exam and appointments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62334" y="2402861"/>
            <a:ext cx="1343511" cy="477465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63842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upciming events">
            <a:extLst>
              <a:ext uri="{FF2B5EF4-FFF2-40B4-BE49-F238E27FC236}">
                <a16:creationId xmlns:a16="http://schemas.microsoft.com/office/drawing/2014/main" id="{236D79E3-9A26-47F2-9F0C-6A23A8730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" y="2472217"/>
            <a:ext cx="8520545" cy="2222179"/>
          </a:xfrm>
          <a:prstGeom prst="rect">
            <a:avLst/>
          </a:prstGeom>
        </p:spPr>
      </p:pic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3600"/>
            </a:pPr>
            <a:r>
              <a:rPr lang="en-US" dirty="0"/>
              <a:t>R’Ability: View Your Calendar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>
                <a:solidFill>
                  <a:schemeClr val="bg1"/>
                </a:solidFill>
              </a:rPr>
              <a:t>If you do NOT have any upcoming scheduled appointment, tests, or exams, no events will be displayed under “My Upcoming Events”</a:t>
            </a:r>
          </a:p>
          <a:p>
            <a:pPr algn="l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036618" y="2472217"/>
            <a:ext cx="810491" cy="467557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76548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kern="0" dirty="0">
                <a:solidFill>
                  <a:srgbClr val="FFC324"/>
                </a:solidFill>
                <a:cs typeface="Arial"/>
                <a:sym typeface="Arial"/>
              </a:rPr>
              <a:t>Thank you!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</a:rPr>
              <a:t>For additional information, please contact us:</a:t>
            </a:r>
          </a:p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Email: sdrc@ucr.edu | Call: 951-827-3861</a:t>
            </a:r>
          </a:p>
          <a:p>
            <a:pPr algn="ctr" latinLnBrk="1" hangingPunct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Visit: Student Services Building, Room 1228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7323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74A21C9AA5DC42A3FABEAE32F94DB8" ma:contentTypeVersion="14" ma:contentTypeDescription="Create a new document." ma:contentTypeScope="" ma:versionID="7e58dc472573d31db60d7a74c92d25ac">
  <xsd:schema xmlns:xsd="http://www.w3.org/2001/XMLSchema" xmlns:xs="http://www.w3.org/2001/XMLSchema" xmlns:p="http://schemas.microsoft.com/office/2006/metadata/properties" xmlns:ns3="77647891-5638-4899-bf50-afb011043128" xmlns:ns4="424e9e48-f181-4646-acb2-ec51da93acba" targetNamespace="http://schemas.microsoft.com/office/2006/metadata/properties" ma:root="true" ma:fieldsID="f33e71235d72593cf482d5dd1f8677d1" ns3:_="" ns4:_="">
    <xsd:import namespace="77647891-5638-4899-bf50-afb011043128"/>
    <xsd:import namespace="424e9e48-f181-4646-acb2-ec51da93ac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47891-5638-4899-bf50-afb0110431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e9e48-f181-4646-acb2-ec51da93ac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4A361A-3475-4753-8619-9B4E95BCBB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47891-5638-4899-bf50-afb011043128"/>
    <ds:schemaRef ds:uri="424e9e48-f181-4646-acb2-ec51da93ac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FDF627-7FEC-407F-934D-278DFCAE36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26DA81-0A35-4E39-BCD5-0B0BA14EB2D6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424e9e48-f181-4646-acb2-ec51da93acba"/>
    <ds:schemaRef ds:uri="77647891-5638-4899-bf50-afb01104312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161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 Neue</vt:lpstr>
      <vt:lpstr>Wingdings</vt:lpstr>
      <vt:lpstr>Default</vt:lpstr>
      <vt:lpstr>R’Ability Guide for Students:  Training on View Your Calendar</vt:lpstr>
      <vt:lpstr>Steps to View Your Calendar on R’Ability</vt:lpstr>
      <vt:lpstr>R’Ability Website</vt:lpstr>
      <vt:lpstr>R’Ability: View Your Calendar</vt:lpstr>
      <vt:lpstr>Login Screen</vt:lpstr>
      <vt:lpstr>R’Ability: View Your Calendar</vt:lpstr>
      <vt:lpstr>R’Ability: View Your Calendar</vt:lpstr>
      <vt:lpstr>R’Ability: View Your Calendar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Delmis Kelai Sosa</dc:creator>
  <cp:lastModifiedBy>Wilbert Pines III</cp:lastModifiedBy>
  <cp:revision>18</cp:revision>
  <dcterms:modified xsi:type="dcterms:W3CDTF">2022-09-06T16:55:41Z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0x0101007274A21C9AA5DC42A3FABEAE32F94DB8</vt:lpwstr>
  </property>
</Properties>
</file>